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94"/>
  </p:notesMasterIdLst>
  <p:handoutMasterIdLst>
    <p:handoutMasterId r:id="rId95"/>
  </p:handoutMasterIdLst>
  <p:sldIdLst>
    <p:sldId id="4475" r:id="rId5"/>
    <p:sldId id="2147481874" r:id="rId6"/>
    <p:sldId id="2147481889" r:id="rId7"/>
    <p:sldId id="2147481890" r:id="rId8"/>
    <p:sldId id="2147481817" r:id="rId9"/>
    <p:sldId id="2147481844" r:id="rId10"/>
    <p:sldId id="2147481832" r:id="rId11"/>
    <p:sldId id="2147481812" r:id="rId12"/>
    <p:sldId id="2147481949" r:id="rId13"/>
    <p:sldId id="2147481892" r:id="rId14"/>
    <p:sldId id="2147481880" r:id="rId15"/>
    <p:sldId id="2147481944" r:id="rId16"/>
    <p:sldId id="2147481935" r:id="rId17"/>
    <p:sldId id="2147481794" r:id="rId18"/>
    <p:sldId id="2147481945" r:id="rId19"/>
    <p:sldId id="2147481894" r:id="rId20"/>
    <p:sldId id="2147481948" r:id="rId21"/>
    <p:sldId id="2147481799" r:id="rId22"/>
    <p:sldId id="2147479985" r:id="rId23"/>
    <p:sldId id="2147479986" r:id="rId24"/>
    <p:sldId id="2147481852" r:id="rId25"/>
    <p:sldId id="2147481800" r:id="rId26"/>
    <p:sldId id="2147481851" r:id="rId27"/>
    <p:sldId id="2147481929" r:id="rId28"/>
    <p:sldId id="2147479759" r:id="rId29"/>
    <p:sldId id="2147479693" r:id="rId30"/>
    <p:sldId id="2147481801" r:id="rId31"/>
    <p:sldId id="2147481807" r:id="rId32"/>
    <p:sldId id="2147479888" r:id="rId33"/>
    <p:sldId id="2147481802" r:id="rId34"/>
    <p:sldId id="2147481808" r:id="rId35"/>
    <p:sldId id="2147481936" r:id="rId36"/>
    <p:sldId id="269" r:id="rId37"/>
    <p:sldId id="257" r:id="rId38"/>
    <p:sldId id="2147481815" r:id="rId39"/>
    <p:sldId id="2147481893" r:id="rId40"/>
    <p:sldId id="2147481924" r:id="rId41"/>
    <p:sldId id="2147481842" r:id="rId42"/>
    <p:sldId id="2147481884" r:id="rId43"/>
    <p:sldId id="2147481946" r:id="rId44"/>
    <p:sldId id="2147481937" r:id="rId45"/>
    <p:sldId id="2147481885" r:id="rId46"/>
    <p:sldId id="265" r:id="rId47"/>
    <p:sldId id="2147481886" r:id="rId48"/>
    <p:sldId id="2147481914" r:id="rId49"/>
    <p:sldId id="2147481804" r:id="rId50"/>
    <p:sldId id="2147481932" r:id="rId51"/>
    <p:sldId id="2147481897" r:id="rId52"/>
    <p:sldId id="2147481898" r:id="rId53"/>
    <p:sldId id="2147481896" r:id="rId54"/>
    <p:sldId id="2147481905" r:id="rId55"/>
    <p:sldId id="2147481899" r:id="rId56"/>
    <p:sldId id="2147481900" r:id="rId57"/>
    <p:sldId id="2147481906" r:id="rId58"/>
    <p:sldId id="2147481907" r:id="rId59"/>
    <p:sldId id="2147481908" r:id="rId60"/>
    <p:sldId id="2147481909" r:id="rId61"/>
    <p:sldId id="2147481910" r:id="rId62"/>
    <p:sldId id="2147481911" r:id="rId63"/>
    <p:sldId id="2147481912" r:id="rId64"/>
    <p:sldId id="2147481913" r:id="rId65"/>
    <p:sldId id="2147481938" r:id="rId66"/>
    <p:sldId id="2147481888" r:id="rId67"/>
    <p:sldId id="2147481850" r:id="rId68"/>
    <p:sldId id="2147481939" r:id="rId69"/>
    <p:sldId id="2147481934" r:id="rId70"/>
    <p:sldId id="2147481940" r:id="rId71"/>
    <p:sldId id="259" r:id="rId72"/>
    <p:sldId id="2147481943" r:id="rId73"/>
    <p:sldId id="2147481923" r:id="rId74"/>
    <p:sldId id="2147479842" r:id="rId75"/>
    <p:sldId id="2147481773" r:id="rId76"/>
    <p:sldId id="2147481792" r:id="rId77"/>
    <p:sldId id="2147481941" r:id="rId78"/>
    <p:sldId id="2147481919" r:id="rId79"/>
    <p:sldId id="2147481947" r:id="rId80"/>
    <p:sldId id="2147481915" r:id="rId81"/>
    <p:sldId id="2147481916" r:id="rId82"/>
    <p:sldId id="2147481917" r:id="rId83"/>
    <p:sldId id="2147481847" r:id="rId84"/>
    <p:sldId id="2147481942" r:id="rId85"/>
    <p:sldId id="2147479614" r:id="rId86"/>
    <p:sldId id="2147479629" r:id="rId87"/>
    <p:sldId id="2147479630" r:id="rId88"/>
    <p:sldId id="2147479631" r:id="rId89"/>
    <p:sldId id="2147479633" r:id="rId90"/>
    <p:sldId id="2147479615" r:id="rId91"/>
    <p:sldId id="2147479634" r:id="rId92"/>
    <p:sldId id="2147481928" r:id="rId93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E73487-5996-4DE0-B97B-80AE53F81838}">
          <p14:sldIdLst>
            <p14:sldId id="4475"/>
            <p14:sldId id="2147481874"/>
            <p14:sldId id="2147481889"/>
            <p14:sldId id="2147481890"/>
            <p14:sldId id="2147481817"/>
            <p14:sldId id="2147481844"/>
            <p14:sldId id="2147481832"/>
            <p14:sldId id="2147481812"/>
            <p14:sldId id="2147481949"/>
            <p14:sldId id="2147481892"/>
            <p14:sldId id="2147481880"/>
            <p14:sldId id="2147481944"/>
            <p14:sldId id="2147481935"/>
            <p14:sldId id="2147481794"/>
            <p14:sldId id="2147481945"/>
            <p14:sldId id="2147481894"/>
            <p14:sldId id="2147481948"/>
            <p14:sldId id="2147481799"/>
            <p14:sldId id="2147479985"/>
            <p14:sldId id="2147479986"/>
            <p14:sldId id="2147481852"/>
            <p14:sldId id="2147481800"/>
            <p14:sldId id="2147481851"/>
            <p14:sldId id="2147481929"/>
            <p14:sldId id="2147479759"/>
            <p14:sldId id="2147479693"/>
            <p14:sldId id="2147481801"/>
            <p14:sldId id="2147481807"/>
            <p14:sldId id="2147479888"/>
            <p14:sldId id="2147481802"/>
            <p14:sldId id="2147481808"/>
            <p14:sldId id="2147481936"/>
            <p14:sldId id="269"/>
            <p14:sldId id="257"/>
            <p14:sldId id="2147481815"/>
            <p14:sldId id="2147481893"/>
            <p14:sldId id="2147481924"/>
            <p14:sldId id="2147481842"/>
            <p14:sldId id="2147481884"/>
            <p14:sldId id="2147481946"/>
            <p14:sldId id="2147481937"/>
            <p14:sldId id="2147481885"/>
            <p14:sldId id="265"/>
            <p14:sldId id="2147481886"/>
            <p14:sldId id="2147481914"/>
            <p14:sldId id="2147481804"/>
            <p14:sldId id="2147481932"/>
            <p14:sldId id="2147481897"/>
            <p14:sldId id="2147481898"/>
            <p14:sldId id="2147481896"/>
            <p14:sldId id="2147481905"/>
            <p14:sldId id="2147481899"/>
            <p14:sldId id="2147481900"/>
            <p14:sldId id="2147481906"/>
            <p14:sldId id="2147481907"/>
            <p14:sldId id="2147481908"/>
            <p14:sldId id="2147481909"/>
            <p14:sldId id="2147481910"/>
            <p14:sldId id="2147481911"/>
            <p14:sldId id="2147481912"/>
            <p14:sldId id="2147481913"/>
            <p14:sldId id="2147481938"/>
            <p14:sldId id="2147481888"/>
            <p14:sldId id="2147481850"/>
            <p14:sldId id="2147481939"/>
            <p14:sldId id="2147481934"/>
            <p14:sldId id="2147481940"/>
            <p14:sldId id="259"/>
            <p14:sldId id="2147481943"/>
            <p14:sldId id="2147481923"/>
            <p14:sldId id="2147479842"/>
            <p14:sldId id="2147481773"/>
            <p14:sldId id="2147481792"/>
            <p14:sldId id="2147481941"/>
            <p14:sldId id="2147481919"/>
            <p14:sldId id="2147481947"/>
            <p14:sldId id="2147481915"/>
            <p14:sldId id="2147481916"/>
            <p14:sldId id="2147481917"/>
            <p14:sldId id="2147481847"/>
            <p14:sldId id="2147481942"/>
            <p14:sldId id="2147479614"/>
            <p14:sldId id="2147479629"/>
            <p14:sldId id="2147479630"/>
            <p14:sldId id="2147479631"/>
            <p14:sldId id="2147479633"/>
            <p14:sldId id="2147479615"/>
            <p14:sldId id="2147479634"/>
            <p14:sldId id="214748192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0000"/>
    <a:srgbClr val="8A0000"/>
    <a:srgbClr val="FFCCCC"/>
    <a:srgbClr val="DAA520"/>
    <a:srgbClr val="F2C80F"/>
    <a:srgbClr val="FFFFFF"/>
    <a:srgbClr val="002060"/>
    <a:srgbClr val="CCCCFF"/>
    <a:srgbClr val="9999FF"/>
    <a:srgbClr val="CDAA3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napVertSplitter="1" vertBarState="minimized">
    <p:restoredLeft sz="5799" autoAdjust="0"/>
    <p:restoredTop sz="95470" autoAdjust="0"/>
  </p:normalViewPr>
  <p:slideViewPr>
    <p:cSldViewPr snapToGrid="0">
      <p:cViewPr varScale="1">
        <p:scale>
          <a:sx n="78" d="100"/>
          <a:sy n="78" d="100"/>
        </p:scale>
        <p:origin x="132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522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handoutMaster" Target="handoutMasters/handoutMaster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notesMaster" Target="notesMasters/notesMaster1.xml"/><Relationship Id="rId9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png>
</file>

<file path=ppt/media/image130.png>
</file>

<file path=ppt/media/image131.svg>
</file>

<file path=ppt/media/image132.png>
</file>

<file path=ppt/media/image133.svg>
</file>

<file path=ppt/media/image134.png>
</file>

<file path=ppt/media/image135.svg>
</file>

<file path=ppt/media/image136.png>
</file>

<file path=ppt/media/image137.svg>
</file>

<file path=ppt/media/image138.png>
</file>

<file path=ppt/media/image139.svg>
</file>

<file path=ppt/media/image14.svg>
</file>

<file path=ppt/media/image140.png>
</file>

<file path=ppt/media/image141.svg>
</file>

<file path=ppt/media/image142.png>
</file>

<file path=ppt/media/image143.svg>
</file>

<file path=ppt/media/image144.png>
</file>

<file path=ppt/media/image145.svg>
</file>

<file path=ppt/media/image146.png>
</file>

<file path=ppt/media/image147.svg>
</file>

<file path=ppt/media/image148.png>
</file>

<file path=ppt/media/image149.svg>
</file>

<file path=ppt/media/image15.png>
</file>

<file path=ppt/media/image150.png>
</file>

<file path=ppt/media/image151.svg>
</file>

<file path=ppt/media/image152.png>
</file>

<file path=ppt/media/image153.svg>
</file>

<file path=ppt/media/image154.png>
</file>

<file path=ppt/media/image155.svg>
</file>

<file path=ppt/media/image156.png>
</file>

<file path=ppt/media/image157.svg>
</file>

<file path=ppt/media/image158.png>
</file>

<file path=ppt/media/image159.svg>
</file>

<file path=ppt/media/image16.png>
</file>

<file path=ppt/media/image160.png>
</file>

<file path=ppt/media/image161.svg>
</file>

<file path=ppt/media/image162.png>
</file>

<file path=ppt/media/image163.svg>
</file>

<file path=ppt/media/image164.png>
</file>

<file path=ppt/media/image165.svg>
</file>

<file path=ppt/media/image166.png>
</file>

<file path=ppt/media/image167.svg>
</file>

<file path=ppt/media/image168.png>
</file>

<file path=ppt/media/image169.svg>
</file>

<file path=ppt/media/image17.png>
</file>

<file path=ppt/media/image170.png>
</file>

<file path=ppt/media/image171.svg>
</file>

<file path=ppt/media/image172.png>
</file>

<file path=ppt/media/image173.svg>
</file>

<file path=ppt/media/image174.png>
</file>

<file path=ppt/media/image175.svg>
</file>

<file path=ppt/media/image176.png>
</file>

<file path=ppt/media/image177.svg>
</file>

<file path=ppt/media/image178.png>
</file>

<file path=ppt/media/image179.svg>
</file>

<file path=ppt/media/image18.png>
</file>

<file path=ppt/media/image180.png>
</file>

<file path=ppt/media/image181.svg>
</file>

<file path=ppt/media/image182.png>
</file>

<file path=ppt/media/image183.svg>
</file>

<file path=ppt/media/image184.png>
</file>

<file path=ppt/media/image185.svg>
</file>

<file path=ppt/media/image186.png>
</file>

<file path=ppt/media/image187.svg>
</file>

<file path=ppt/media/image188.png>
</file>

<file path=ppt/media/image189.svg>
</file>

<file path=ppt/media/image19.png>
</file>

<file path=ppt/media/image190.png>
</file>

<file path=ppt/media/image191.svg>
</file>

<file path=ppt/media/image192.png>
</file>

<file path=ppt/media/image193.svg>
</file>

<file path=ppt/media/image194.png>
</file>

<file path=ppt/media/image195.svg>
</file>

<file path=ppt/media/image196.png>
</file>

<file path=ppt/media/image197.svg>
</file>

<file path=ppt/media/image198.png>
</file>

<file path=ppt/media/image199.svg>
</file>

<file path=ppt/media/image2.png>
</file>

<file path=ppt/media/image20.png>
</file>

<file path=ppt/media/image200.png>
</file>

<file path=ppt/media/image201.svg>
</file>

<file path=ppt/media/image202.png>
</file>

<file path=ppt/media/image203.svg>
</file>

<file path=ppt/media/image204.png>
</file>

<file path=ppt/media/image205.svg>
</file>

<file path=ppt/media/image206.png>
</file>

<file path=ppt/media/image207.svg>
</file>

<file path=ppt/media/image208.png>
</file>

<file path=ppt/media/image209.svg>
</file>

<file path=ppt/media/image21.png>
</file>

<file path=ppt/media/image210.png>
</file>

<file path=ppt/media/image211.svg>
</file>

<file path=ppt/media/image212.png>
</file>

<file path=ppt/media/image213.svg>
</file>

<file path=ppt/media/image214.png>
</file>

<file path=ppt/media/image215.svg>
</file>

<file path=ppt/media/image216.png>
</file>

<file path=ppt/media/image217.svg>
</file>

<file path=ppt/media/image218.png>
</file>

<file path=ppt/media/image219.svg>
</file>

<file path=ppt/media/image22.png>
</file>

<file path=ppt/media/image220.png>
</file>

<file path=ppt/media/image221.svg>
</file>

<file path=ppt/media/image222.png>
</file>

<file path=ppt/media/image223.svg>
</file>

<file path=ppt/media/image224.png>
</file>

<file path=ppt/media/image225.svg>
</file>

<file path=ppt/media/image226.png>
</file>

<file path=ppt/media/image227.svg>
</file>

<file path=ppt/media/image228.png>
</file>

<file path=ppt/media/image229.svg>
</file>

<file path=ppt/media/image23.png>
</file>

<file path=ppt/media/image230.png>
</file>

<file path=ppt/media/image231.svg>
</file>

<file path=ppt/media/image232.png>
</file>

<file path=ppt/media/image233.svg>
</file>

<file path=ppt/media/image234.png>
</file>

<file path=ppt/media/image235.svg>
</file>

<file path=ppt/media/image236.png>
</file>

<file path=ppt/media/image237.svg>
</file>

<file path=ppt/media/image238.png>
</file>

<file path=ppt/media/image239.svg>
</file>

<file path=ppt/media/image24.png>
</file>

<file path=ppt/media/image240.png>
</file>

<file path=ppt/media/image241.svg>
</file>

<file path=ppt/media/image242.png>
</file>

<file path=ppt/media/image243.svg>
</file>

<file path=ppt/media/image244.png>
</file>

<file path=ppt/media/image245.svg>
</file>

<file path=ppt/media/image246.png>
</file>

<file path=ppt/media/image247.svg>
</file>

<file path=ppt/media/image248.png>
</file>

<file path=ppt/media/image249.svg>
</file>

<file path=ppt/media/image25.png>
</file>

<file path=ppt/media/image250.png>
</file>

<file path=ppt/media/image251.svg>
</file>

<file path=ppt/media/image252.png>
</file>

<file path=ppt/media/image253.svg>
</file>

<file path=ppt/media/image254.png>
</file>

<file path=ppt/media/image255.svg>
</file>

<file path=ppt/media/image256.png>
</file>

<file path=ppt/media/image257.svg>
</file>

<file path=ppt/media/image258.png>
</file>

<file path=ppt/media/image259.svg>
</file>

<file path=ppt/media/image26.png>
</file>

<file path=ppt/media/image260.png>
</file>

<file path=ppt/media/image261.svg>
</file>

<file path=ppt/media/image262.png>
</file>

<file path=ppt/media/image263.svg>
</file>

<file path=ppt/media/image264.png>
</file>

<file path=ppt/media/image265.svg>
</file>

<file path=ppt/media/image266.png>
</file>

<file path=ppt/media/image267.svg>
</file>

<file path=ppt/media/image268.png>
</file>

<file path=ppt/media/image269.svg>
</file>

<file path=ppt/media/image27.png>
</file>

<file path=ppt/media/image270.png>
</file>

<file path=ppt/media/image271.svg>
</file>

<file path=ppt/media/image272.png>
</file>

<file path=ppt/media/image273.svg>
</file>

<file path=ppt/media/image274.png>
</file>

<file path=ppt/media/image275.svg>
</file>

<file path=ppt/media/image276.png>
</file>

<file path=ppt/media/image277.svg>
</file>

<file path=ppt/media/image278.png>
</file>

<file path=ppt/media/image279.svg>
</file>

<file path=ppt/media/image28.png>
</file>

<file path=ppt/media/image280.png>
</file>

<file path=ppt/media/image281.svg>
</file>

<file path=ppt/media/image282.png>
</file>

<file path=ppt/media/image283.svg>
</file>

<file path=ppt/media/image284.png>
</file>

<file path=ppt/media/image285.svg>
</file>

<file path=ppt/media/image286.png>
</file>

<file path=ppt/media/image287.svg>
</file>

<file path=ppt/media/image288.png>
</file>

<file path=ppt/media/image289.svg>
</file>

<file path=ppt/media/image29.png>
</file>

<file path=ppt/media/image290.png>
</file>

<file path=ppt/media/image291.svg>
</file>

<file path=ppt/media/image292.png>
</file>

<file path=ppt/media/image293.svg>
</file>

<file path=ppt/media/image294.png>
</file>

<file path=ppt/media/image295.svg>
</file>

<file path=ppt/media/image296.png>
</file>

<file path=ppt/media/image297.svg>
</file>

<file path=ppt/media/image299.png>
</file>

<file path=ppt/media/image3.png>
</file>

<file path=ppt/media/image30.png>
</file>

<file path=ppt/media/image300.png>
</file>

<file path=ppt/media/image301.png>
</file>

<file path=ppt/media/image302.svg>
</file>

<file path=ppt/media/image303.png>
</file>

<file path=ppt/media/image304.svg>
</file>

<file path=ppt/media/image305.png>
</file>

<file path=ppt/media/image306.svg>
</file>

<file path=ppt/media/image307.png>
</file>

<file path=ppt/media/image308.svg>
</file>

<file path=ppt/media/image309.png>
</file>

<file path=ppt/media/image31.png>
</file>

<file path=ppt/media/image310.svg>
</file>

<file path=ppt/media/image311.png>
</file>

<file path=ppt/media/image312.svg>
</file>

<file path=ppt/media/image313.png>
</file>

<file path=ppt/media/image314.svg>
</file>

<file path=ppt/media/image315.png>
</file>

<file path=ppt/media/image316.svg>
</file>

<file path=ppt/media/image317.png>
</file>

<file path=ppt/media/image318.svg>
</file>

<file path=ppt/media/image319.png>
</file>

<file path=ppt/media/image32.png>
</file>

<file path=ppt/media/image320.svg>
</file>

<file path=ppt/media/image321.png>
</file>

<file path=ppt/media/image322.svg>
</file>

<file path=ppt/media/image323.png>
</file>

<file path=ppt/media/image324.svg>
</file>

<file path=ppt/media/image325.png>
</file>

<file path=ppt/media/image326.svg>
</file>

<file path=ppt/media/image327.png>
</file>

<file path=ppt/media/image328.svg>
</file>

<file path=ppt/media/image329.png>
</file>

<file path=ppt/media/image33.png>
</file>

<file path=ppt/media/image330.svg>
</file>

<file path=ppt/media/image331.png>
</file>

<file path=ppt/media/image332.svg>
</file>

<file path=ppt/media/image333.png>
</file>

<file path=ppt/media/image334.svg>
</file>

<file path=ppt/media/image335.png>
</file>

<file path=ppt/media/image336.svg>
</file>

<file path=ppt/media/image337.png>
</file>

<file path=ppt/media/image338.svg>
</file>

<file path=ppt/media/image339.png>
</file>

<file path=ppt/media/image34.png>
</file>

<file path=ppt/media/image340.svg>
</file>

<file path=ppt/media/image341.png>
</file>

<file path=ppt/media/image342.svg>
</file>

<file path=ppt/media/image343.png>
</file>

<file path=ppt/media/image344.svg>
</file>

<file path=ppt/media/image345.png>
</file>

<file path=ppt/media/image346.svg>
</file>

<file path=ppt/media/image347.png>
</file>

<file path=ppt/media/image348.svg>
</file>

<file path=ppt/media/image349.png>
</file>

<file path=ppt/media/image35.png>
</file>

<file path=ppt/media/image350.svg>
</file>

<file path=ppt/media/image351.png>
</file>

<file path=ppt/media/image352.svg>
</file>

<file path=ppt/media/image353.png>
</file>

<file path=ppt/media/image354.svg>
</file>

<file path=ppt/media/image355.png>
</file>

<file path=ppt/media/image356.svg>
</file>

<file path=ppt/media/image357.png>
</file>

<file path=ppt/media/image358.svg>
</file>

<file path=ppt/media/image359.png>
</file>

<file path=ppt/media/image36.png>
</file>

<file path=ppt/media/image360.svg>
</file>

<file path=ppt/media/image361.png>
</file>

<file path=ppt/media/image362.svg>
</file>

<file path=ppt/media/image363.png>
</file>

<file path=ppt/media/image364.svg>
</file>

<file path=ppt/media/image365.png>
</file>

<file path=ppt/media/image366.svg>
</file>

<file path=ppt/media/image367.png>
</file>

<file path=ppt/media/image368.svg>
</file>

<file path=ppt/media/image369.png>
</file>

<file path=ppt/media/image37.png>
</file>

<file path=ppt/media/image370.svg>
</file>

<file path=ppt/media/image371.png>
</file>

<file path=ppt/media/image372.svg>
</file>

<file path=ppt/media/image373.png>
</file>

<file path=ppt/media/image374.svg>
</file>

<file path=ppt/media/image375.png>
</file>

<file path=ppt/media/image376.svg>
</file>

<file path=ppt/media/image377.png>
</file>

<file path=ppt/media/image378.svg>
</file>

<file path=ppt/media/image379.png>
</file>

<file path=ppt/media/image38.png>
</file>

<file path=ppt/media/image380.svg>
</file>

<file path=ppt/media/image381.png>
</file>

<file path=ppt/media/image382.svg>
</file>

<file path=ppt/media/image383.png>
</file>

<file path=ppt/media/image384.svg>
</file>

<file path=ppt/media/image385.png>
</file>

<file path=ppt/media/image386.svg>
</file>

<file path=ppt/media/image387.png>
</file>

<file path=ppt/media/image388.svg>
</file>

<file path=ppt/media/image389.png>
</file>

<file path=ppt/media/image39.png>
</file>

<file path=ppt/media/image390.svg>
</file>

<file path=ppt/media/image391.png>
</file>

<file path=ppt/media/image392.svg>
</file>

<file path=ppt/media/image393.png>
</file>

<file path=ppt/media/image394.svg>
</file>

<file path=ppt/media/image395.png>
</file>

<file path=ppt/media/image396.svg>
</file>

<file path=ppt/media/image397.png>
</file>

<file path=ppt/media/image398.svg>
</file>

<file path=ppt/media/image399.png>
</file>

<file path=ppt/media/image4.png>
</file>

<file path=ppt/media/image40.png>
</file>

<file path=ppt/media/image400.svg>
</file>

<file path=ppt/media/image401.png>
</file>

<file path=ppt/media/image402.svg>
</file>

<file path=ppt/media/image403.png>
</file>

<file path=ppt/media/image404.svg>
</file>

<file path=ppt/media/image405.png>
</file>

<file path=ppt/media/image406.svg>
</file>

<file path=ppt/media/image407.png>
</file>

<file path=ppt/media/image408.svg>
</file>

<file path=ppt/media/image409.png>
</file>

<file path=ppt/media/image41.png>
</file>

<file path=ppt/media/image410.svg>
</file>

<file path=ppt/media/image411.png>
</file>

<file path=ppt/media/image412.svg>
</file>

<file path=ppt/media/image413.png>
</file>

<file path=ppt/media/image414.svg>
</file>

<file path=ppt/media/image415.png>
</file>

<file path=ppt/media/image416.svg>
</file>

<file path=ppt/media/image417.png>
</file>

<file path=ppt/media/image418.svg>
</file>

<file path=ppt/media/image419.png>
</file>

<file path=ppt/media/image42.svg>
</file>

<file path=ppt/media/image420.svg>
</file>

<file path=ppt/media/image421.png>
</file>

<file path=ppt/media/image422.svg>
</file>

<file path=ppt/media/image423.png>
</file>

<file path=ppt/media/image424.svg>
</file>

<file path=ppt/media/image425.png>
</file>

<file path=ppt/media/image426.svg>
</file>

<file path=ppt/media/image427.png>
</file>

<file path=ppt/media/image428.svg>
</file>

<file path=ppt/media/image429.png>
</file>

<file path=ppt/media/image43.png>
</file>

<file path=ppt/media/image430.svg>
</file>

<file path=ppt/media/image431.png>
</file>

<file path=ppt/media/image432.svg>
</file>

<file path=ppt/media/image433.png>
</file>

<file path=ppt/media/image434.svg>
</file>

<file path=ppt/media/image435.png>
</file>

<file path=ppt/media/image436.svg>
</file>

<file path=ppt/media/image437.svg>
</file>

<file path=ppt/media/image438.png>
</file>

<file path=ppt/media/image439.svg>
</file>

<file path=ppt/media/image44.svg>
</file>

<file path=ppt/media/image440.png>
</file>

<file path=ppt/media/image441.svg>
</file>

<file path=ppt/media/image442.png>
</file>

<file path=ppt/media/image443.svg>
</file>

<file path=ppt/media/image444.png>
</file>

<file path=ppt/media/image445.svg>
</file>

<file path=ppt/media/image446.png>
</file>

<file path=ppt/media/image447.svg>
</file>

<file path=ppt/media/image448.png>
</file>

<file path=ppt/media/image449.svg>
</file>

<file path=ppt/media/image45.png>
</file>

<file path=ppt/media/image450.png>
</file>

<file path=ppt/media/image451.svg>
</file>

<file path=ppt/media/image452.png>
</file>

<file path=ppt/media/image453.svg>
</file>

<file path=ppt/media/image454.png>
</file>

<file path=ppt/media/image455.svg>
</file>

<file path=ppt/media/image456.png>
</file>

<file path=ppt/media/image457.svg>
</file>

<file path=ppt/media/image458.png>
</file>

<file path=ppt/media/image459.svg>
</file>

<file path=ppt/media/image46.png>
</file>

<file path=ppt/media/image460.png>
</file>

<file path=ppt/media/image461.svg>
</file>

<file path=ppt/media/image462.png>
</file>

<file path=ppt/media/image463.svg>
</file>

<file path=ppt/media/image464.png>
</file>

<file path=ppt/media/image465.svg>
</file>

<file path=ppt/media/image466.png>
</file>

<file path=ppt/media/image467.svg>
</file>

<file path=ppt/media/image468.png>
</file>

<file path=ppt/media/image469.svg>
</file>

<file path=ppt/media/image47.svg>
</file>

<file path=ppt/media/image470.png>
</file>

<file path=ppt/media/image471.svg>
</file>

<file path=ppt/media/image472.png>
</file>

<file path=ppt/media/image473.svg>
</file>

<file path=ppt/media/image474.png>
</file>

<file path=ppt/media/image475.svg>
</file>

<file path=ppt/media/image476.png>
</file>

<file path=ppt/media/image477.svg>
</file>

<file path=ppt/media/image478.png>
</file>

<file path=ppt/media/image479.svg>
</file>

<file path=ppt/media/image48.png>
</file>

<file path=ppt/media/image480.png>
</file>

<file path=ppt/media/image481.svg>
</file>

<file path=ppt/media/image482.png>
</file>

<file path=ppt/media/image483.svg>
</file>

<file path=ppt/media/image484.png>
</file>

<file path=ppt/media/image485.svg>
</file>

<file path=ppt/media/image486.png>
</file>

<file path=ppt/media/image487.svg>
</file>

<file path=ppt/media/image488.png>
</file>

<file path=ppt/media/image489.svg>
</file>

<file path=ppt/media/image49.svg>
</file>

<file path=ppt/media/image490.png>
</file>

<file path=ppt/media/image491.svg>
</file>

<file path=ppt/media/image492.png>
</file>

<file path=ppt/media/image493.svg>
</file>

<file path=ppt/media/image494.png>
</file>

<file path=ppt/media/image495.svg>
</file>

<file path=ppt/media/image496.png>
</file>

<file path=ppt/media/image497.svg>
</file>

<file path=ppt/media/image498.png>
</file>

<file path=ppt/media/image499.svg>
</file>

<file path=ppt/media/image5.png>
</file>

<file path=ppt/media/image50.png>
</file>

<file path=ppt/media/image500.png>
</file>

<file path=ppt/media/image501.svg>
</file>

<file path=ppt/media/image502.png>
</file>

<file path=ppt/media/image503.svg>
</file>

<file path=ppt/media/image504.png>
</file>

<file path=ppt/media/image505.svg>
</file>

<file path=ppt/media/image506.png>
</file>

<file path=ppt/media/image507.svg>
</file>

<file path=ppt/media/image508.png>
</file>

<file path=ppt/media/image509.svg>
</file>

<file path=ppt/media/image51.png>
</file>

<file path=ppt/media/image510.png>
</file>

<file path=ppt/media/image511.svg>
</file>

<file path=ppt/media/image512.png>
</file>

<file path=ppt/media/image513.png>
</file>

<file path=ppt/media/image514.svg>
</file>

<file path=ppt/media/image515.png>
</file>

<file path=ppt/media/image516.svg>
</file>

<file path=ppt/media/image517.png>
</file>

<file path=ppt/media/image518.svg>
</file>

<file path=ppt/media/image519.png>
</file>

<file path=ppt/media/image52.png>
</file>

<file path=ppt/media/image520.svg>
</file>

<file path=ppt/media/image521.png>
</file>

<file path=ppt/media/image522.svg>
</file>

<file path=ppt/media/image523.png>
</file>

<file path=ppt/media/image524.svg>
</file>

<file path=ppt/media/image525.png>
</file>

<file path=ppt/media/image526.svg>
</file>

<file path=ppt/media/image527.png>
</file>

<file path=ppt/media/image528.svg>
</file>

<file path=ppt/media/image529.png>
</file>

<file path=ppt/media/image53.png>
</file>

<file path=ppt/media/image530.svg>
</file>

<file path=ppt/media/image531.png>
</file>

<file path=ppt/media/image532.svg>
</file>

<file path=ppt/media/image533.png>
</file>

<file path=ppt/media/image534.svg>
</file>

<file path=ppt/media/image535.png>
</file>

<file path=ppt/media/image536.svg>
</file>

<file path=ppt/media/image537.png>
</file>

<file path=ppt/media/image538.svg>
</file>

<file path=ppt/media/image539.png>
</file>

<file path=ppt/media/image54.png>
</file>

<file path=ppt/media/image540.svg>
</file>

<file path=ppt/media/image541.png>
</file>

<file path=ppt/media/image542.svg>
</file>

<file path=ppt/media/image543.png>
</file>

<file path=ppt/media/image544.svg>
</file>

<file path=ppt/media/image545.png>
</file>

<file path=ppt/media/image546.svg>
</file>

<file path=ppt/media/image547.png>
</file>

<file path=ppt/media/image548.svg>
</file>

<file path=ppt/media/image549.png>
</file>

<file path=ppt/media/image55.svg>
</file>

<file path=ppt/media/image550.svg>
</file>

<file path=ppt/media/image551.png>
</file>

<file path=ppt/media/image552.svg>
</file>

<file path=ppt/media/image553.png>
</file>

<file path=ppt/media/image554.svg>
</file>

<file path=ppt/media/image555.png>
</file>

<file path=ppt/media/image556.svg>
</file>

<file path=ppt/media/image557.png>
</file>

<file path=ppt/media/image558.svg>
</file>

<file path=ppt/media/image559.png>
</file>

<file path=ppt/media/image56.png>
</file>

<file path=ppt/media/image560.svg>
</file>

<file path=ppt/media/image561.png>
</file>

<file path=ppt/media/image562.svg>
</file>

<file path=ppt/media/image563.png>
</file>

<file path=ppt/media/image564.svg>
</file>

<file path=ppt/media/image565.png>
</file>

<file path=ppt/media/image566.svg>
</file>

<file path=ppt/media/image567.png>
</file>

<file path=ppt/media/image568.svg>
</file>

<file path=ppt/media/image569.png>
</file>

<file path=ppt/media/image57.png>
</file>

<file path=ppt/media/image570.svg>
</file>

<file path=ppt/media/image571.png>
</file>

<file path=ppt/media/image572.svg>
</file>

<file path=ppt/media/image573.png>
</file>

<file path=ppt/media/image574.svg>
</file>

<file path=ppt/media/image575.png>
</file>

<file path=ppt/media/image576.svg>
</file>

<file path=ppt/media/image578.png>
</file>

<file path=ppt/media/image579.png>
</file>

<file path=ppt/media/image58.png>
</file>

<file path=ppt/media/image580.png>
</file>

<file path=ppt/media/image581.png>
</file>

<file path=ppt/media/image582.png>
</file>

<file path=ppt/media/image583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3/4/2025 8:12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ABC11-71FA-ADCE-C63A-6226B34CE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5217BA-A108-096A-97B1-8EEB881D76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C8B702-CBB3-FC58-4885-FBE454492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30B2F-C867-B75C-8CCD-8185102BFB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7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selective commit , changes as part of roadmap</a:t>
            </a:r>
          </a:p>
          <a:p>
            <a:endParaRPr lang="en-US"/>
          </a:p>
          <a:p>
            <a:r>
              <a:rPr lang="en-US"/>
              <a:t>Mention irreversible nature of workspace update from GIT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7CC838-97A7-4ECD-BF99-0B9597A09AFC}" type="slidenum">
              <a:rPr lang="en-IN" smtClean="0"/>
              <a:t>72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838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28F3-46B4-CD00-7713-32246169D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4EA431-BA70-6D49-8FA1-E50FD96A06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C78460-963A-ABB1-5E91-B05C1F7602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46BC49A6-58B1-1BAC-60B6-5B10F75E196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A3F18-86E7-8D70-15B9-38107456C9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F4A1C-81D5-7AE8-1663-2BCD10175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80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1793A-C104-296A-93DA-52A23597E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FCD315-DF0D-FDAC-CAE6-6CB01E62C1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AFC263-EDA0-2EE7-B42E-DB8A23F74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C2DCE0B4-2A2C-794E-F8ED-615F8261847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3E9AE-85CE-B480-7D2C-1C0262B3494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28A23-53A7-43AE-857D-1D92DE013B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714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775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B775D-54D5-E431-A7D5-77E08B914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38FD8E-91AC-AD44-DF57-C013212B1F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72FB37-C31D-33E1-A24D-697081DAFB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FEAB9-EE0A-7425-1286-E2D90B96DD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39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AA5EA-A056-3476-DC85-08384C270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EBF757-B63F-FE67-43E3-EDD28D2BC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A43AB2-FFDA-0879-3C6E-3ED26881B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6758C1-8E67-11AE-A41A-4B3EF9C750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82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4317D-8A75-B835-EB26-A872648C4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C66FF9-184C-BDB9-1DC1-9314EEBBF5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71025C-23CD-FE4F-549C-E44232BFE4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E731EDA-D441-0D97-2B57-B92D9DF3BA6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0152B-3D90-CAD3-E87F-8E1757CC8B8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EF75C-61B3-8F23-6909-AFB0CAE793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24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E1D9-5589-2783-335D-7BA402F14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D30AC1-E749-77C1-0545-2FBA1FAF41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2ADF06-2AB0-EA06-0F68-3E8A8091B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1E4-6755-EB45-E95B-860DEAC037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8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05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69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36C5E-EE38-7C7F-5456-47693AA1D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872AF4-098B-2DF7-048D-0B082B583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0C8CC6-C1F1-0756-5446-046D480D01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549C93A8-C0F1-7F6F-2A5C-7CBDF1C6812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2D98B-1863-C8C6-91B3-A333CEBAF41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7D38D-3DEA-99A9-9F64-FC3B88A8CE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41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13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793FB-144D-4558-4F96-65911E6DB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ACE825-939D-D665-1A28-BAD7DD2AEB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19BC34-4853-61F9-A633-7C992DDCA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4F03F-C1B7-51E7-E0D9-59281435BC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65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425" y="2971771"/>
            <a:ext cx="9527637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l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5750" indent="-28575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62865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/>
            </a:lvl2pPr>
            <a:lvl3pPr marL="914400" indent="-285750">
              <a:lnSpc>
                <a:spcPts val="24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3pPr>
            <a:lvl4pPr marL="344488" indent="0">
              <a:buNone/>
              <a:defRPr sz="1800" b="1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96925" indent="0">
              <a:buNone/>
              <a:defRPr sz="1400" b="1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114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5625A6-8780-1DA4-1824-CD835931F04A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569913" indent="-22542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/>
            </a:lvl2pPr>
            <a:lvl3pPr marL="796925" indent="-227013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  <a:latin typeface="+mn-lt"/>
              </a:defRPr>
            </a:lvl3pPr>
            <a:lvl4pPr marL="403225" indent="0">
              <a:buNone/>
              <a:defRPr sz="1600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47713" indent="0">
              <a:buNone/>
              <a:defRPr sz="14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8438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2E36C-0871-E1E8-C7B9-7CFB9C124C5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41868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ery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135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3" r:id="rId1"/>
    <p:sldLayoutId id="2147484570" r:id="rId2"/>
    <p:sldLayoutId id="2147484573" r:id="rId3"/>
    <p:sldLayoutId id="2147484572" r:id="rId4"/>
    <p:sldLayoutId id="2147484574" r:id="rId5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FabricDevCamp/FabricSolutionDeployment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sv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svg"/><Relationship Id="rId10" Type="http://schemas.openxmlformats.org/officeDocument/2006/relationships/image" Target="../media/image49.sv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4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55.svg"/><Relationship Id="rId4" Type="http://schemas.openxmlformats.org/officeDocument/2006/relationships/image" Target="../media/image5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5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7.png"/><Relationship Id="rId4" Type="http://schemas.openxmlformats.org/officeDocument/2006/relationships/image" Target="../media/image65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rest/api/fabric/core/git/get-status" TargetMode="External"/><Relationship Id="rId3" Type="http://schemas.openxmlformats.org/officeDocument/2006/relationships/hyperlink" Target="https://learn.microsoft.com/en-us/rest/api/fabric/core/git/connect" TargetMode="External"/><Relationship Id="rId7" Type="http://schemas.openxmlformats.org/officeDocument/2006/relationships/hyperlink" Target="https://learn.microsoft.com/en-us/rest/api/fabric/core/git/commit-to-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learn.microsoft.com/en-us/rest/api/fabric/core/git/get-connection" TargetMode="External"/><Relationship Id="rId5" Type="http://schemas.openxmlformats.org/officeDocument/2006/relationships/hyperlink" Target="https://learn.microsoft.com/en-us/rest/api/fabric/core/git/initialize-connection" TargetMode="External"/><Relationship Id="rId4" Type="http://schemas.openxmlformats.org/officeDocument/2006/relationships/hyperlink" Target="https://learn.microsoft.com/en-us/rest/api/fabric/core/git/disconnect" TargetMode="External"/><Relationship Id="rId9" Type="http://schemas.openxmlformats.org/officeDocument/2006/relationships/hyperlink" Target="https://learn.microsoft.com/en-us/rest/api/fabric/core/git/update-from-git" TargetMode="Externa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5.svg"/><Relationship Id="rId18" Type="http://schemas.openxmlformats.org/officeDocument/2006/relationships/image" Target="../media/image130.png"/><Relationship Id="rId26" Type="http://schemas.openxmlformats.org/officeDocument/2006/relationships/image" Target="../media/image138.png"/><Relationship Id="rId39" Type="http://schemas.openxmlformats.org/officeDocument/2006/relationships/image" Target="../media/image151.svg"/><Relationship Id="rId21" Type="http://schemas.openxmlformats.org/officeDocument/2006/relationships/image" Target="../media/image133.svg"/><Relationship Id="rId34" Type="http://schemas.openxmlformats.org/officeDocument/2006/relationships/image" Target="../media/image146.png"/><Relationship Id="rId42" Type="http://schemas.openxmlformats.org/officeDocument/2006/relationships/image" Target="../media/image154.png"/><Relationship Id="rId47" Type="http://schemas.openxmlformats.org/officeDocument/2006/relationships/image" Target="../media/image159.svg"/><Relationship Id="rId50" Type="http://schemas.openxmlformats.org/officeDocument/2006/relationships/image" Target="../media/image162.png"/><Relationship Id="rId55" Type="http://schemas.openxmlformats.org/officeDocument/2006/relationships/image" Target="../media/image167.svg"/><Relationship Id="rId7" Type="http://schemas.openxmlformats.org/officeDocument/2006/relationships/image" Target="../media/image119.svg"/><Relationship Id="rId2" Type="http://schemas.openxmlformats.org/officeDocument/2006/relationships/image" Target="../media/image114.png"/><Relationship Id="rId16" Type="http://schemas.openxmlformats.org/officeDocument/2006/relationships/image" Target="../media/image128.png"/><Relationship Id="rId29" Type="http://schemas.openxmlformats.org/officeDocument/2006/relationships/image" Target="../media/image141.svg"/><Relationship Id="rId11" Type="http://schemas.openxmlformats.org/officeDocument/2006/relationships/image" Target="../media/image123.svg"/><Relationship Id="rId24" Type="http://schemas.openxmlformats.org/officeDocument/2006/relationships/image" Target="../media/image136.png"/><Relationship Id="rId32" Type="http://schemas.openxmlformats.org/officeDocument/2006/relationships/image" Target="../media/image144.png"/><Relationship Id="rId37" Type="http://schemas.openxmlformats.org/officeDocument/2006/relationships/image" Target="../media/image149.svg"/><Relationship Id="rId40" Type="http://schemas.openxmlformats.org/officeDocument/2006/relationships/image" Target="../media/image152.png"/><Relationship Id="rId45" Type="http://schemas.openxmlformats.org/officeDocument/2006/relationships/image" Target="../media/image157.svg"/><Relationship Id="rId53" Type="http://schemas.openxmlformats.org/officeDocument/2006/relationships/image" Target="../media/image165.svg"/><Relationship Id="rId5" Type="http://schemas.openxmlformats.org/officeDocument/2006/relationships/image" Target="../media/image117.svg"/><Relationship Id="rId10" Type="http://schemas.openxmlformats.org/officeDocument/2006/relationships/image" Target="../media/image122.png"/><Relationship Id="rId19" Type="http://schemas.openxmlformats.org/officeDocument/2006/relationships/image" Target="../media/image131.svg"/><Relationship Id="rId31" Type="http://schemas.openxmlformats.org/officeDocument/2006/relationships/image" Target="../media/image143.svg"/><Relationship Id="rId44" Type="http://schemas.openxmlformats.org/officeDocument/2006/relationships/image" Target="../media/image156.png"/><Relationship Id="rId52" Type="http://schemas.openxmlformats.org/officeDocument/2006/relationships/image" Target="../media/image164.png"/><Relationship Id="rId4" Type="http://schemas.openxmlformats.org/officeDocument/2006/relationships/image" Target="../media/image116.png"/><Relationship Id="rId9" Type="http://schemas.openxmlformats.org/officeDocument/2006/relationships/image" Target="../media/image121.svg"/><Relationship Id="rId14" Type="http://schemas.openxmlformats.org/officeDocument/2006/relationships/image" Target="../media/image126.png"/><Relationship Id="rId22" Type="http://schemas.openxmlformats.org/officeDocument/2006/relationships/image" Target="../media/image134.png"/><Relationship Id="rId27" Type="http://schemas.openxmlformats.org/officeDocument/2006/relationships/image" Target="../media/image139.svg"/><Relationship Id="rId30" Type="http://schemas.openxmlformats.org/officeDocument/2006/relationships/image" Target="../media/image142.png"/><Relationship Id="rId35" Type="http://schemas.openxmlformats.org/officeDocument/2006/relationships/image" Target="../media/image147.svg"/><Relationship Id="rId43" Type="http://schemas.openxmlformats.org/officeDocument/2006/relationships/image" Target="../media/image155.svg"/><Relationship Id="rId48" Type="http://schemas.openxmlformats.org/officeDocument/2006/relationships/image" Target="../media/image160.png"/><Relationship Id="rId8" Type="http://schemas.openxmlformats.org/officeDocument/2006/relationships/image" Target="../media/image120.png"/><Relationship Id="rId51" Type="http://schemas.openxmlformats.org/officeDocument/2006/relationships/image" Target="../media/image163.svg"/><Relationship Id="rId3" Type="http://schemas.openxmlformats.org/officeDocument/2006/relationships/image" Target="../media/image115.svg"/><Relationship Id="rId12" Type="http://schemas.openxmlformats.org/officeDocument/2006/relationships/image" Target="../media/image124.png"/><Relationship Id="rId17" Type="http://schemas.openxmlformats.org/officeDocument/2006/relationships/image" Target="../media/image129.svg"/><Relationship Id="rId25" Type="http://schemas.openxmlformats.org/officeDocument/2006/relationships/image" Target="../media/image137.svg"/><Relationship Id="rId33" Type="http://schemas.openxmlformats.org/officeDocument/2006/relationships/image" Target="../media/image145.svg"/><Relationship Id="rId38" Type="http://schemas.openxmlformats.org/officeDocument/2006/relationships/image" Target="../media/image150.png"/><Relationship Id="rId46" Type="http://schemas.openxmlformats.org/officeDocument/2006/relationships/image" Target="../media/image158.png"/><Relationship Id="rId20" Type="http://schemas.openxmlformats.org/officeDocument/2006/relationships/image" Target="../media/image132.png"/><Relationship Id="rId41" Type="http://schemas.openxmlformats.org/officeDocument/2006/relationships/image" Target="../media/image153.svg"/><Relationship Id="rId54" Type="http://schemas.openxmlformats.org/officeDocument/2006/relationships/image" Target="../media/image16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8.png"/><Relationship Id="rId15" Type="http://schemas.openxmlformats.org/officeDocument/2006/relationships/image" Target="../media/image127.svg"/><Relationship Id="rId23" Type="http://schemas.openxmlformats.org/officeDocument/2006/relationships/image" Target="../media/image135.svg"/><Relationship Id="rId28" Type="http://schemas.openxmlformats.org/officeDocument/2006/relationships/image" Target="../media/image140.png"/><Relationship Id="rId36" Type="http://schemas.openxmlformats.org/officeDocument/2006/relationships/image" Target="../media/image148.png"/><Relationship Id="rId49" Type="http://schemas.openxmlformats.org/officeDocument/2006/relationships/image" Target="../media/image161.svg"/></Relationships>
</file>

<file path=ppt/slides/_rels/slide8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92.png"/><Relationship Id="rId21" Type="http://schemas.openxmlformats.org/officeDocument/2006/relationships/image" Target="../media/image187.svg"/><Relationship Id="rId42" Type="http://schemas.openxmlformats.org/officeDocument/2006/relationships/image" Target="../media/image208.png"/><Relationship Id="rId47" Type="http://schemas.openxmlformats.org/officeDocument/2006/relationships/image" Target="../media/image213.svg"/><Relationship Id="rId63" Type="http://schemas.openxmlformats.org/officeDocument/2006/relationships/image" Target="../media/image229.svg"/><Relationship Id="rId68" Type="http://schemas.openxmlformats.org/officeDocument/2006/relationships/image" Target="../media/image234.png"/><Relationship Id="rId84" Type="http://schemas.openxmlformats.org/officeDocument/2006/relationships/image" Target="../media/image250.png"/><Relationship Id="rId89" Type="http://schemas.openxmlformats.org/officeDocument/2006/relationships/image" Target="../media/image255.svg"/><Relationship Id="rId16" Type="http://schemas.openxmlformats.org/officeDocument/2006/relationships/image" Target="../media/image182.png"/><Relationship Id="rId11" Type="http://schemas.openxmlformats.org/officeDocument/2006/relationships/image" Target="../media/image177.svg"/><Relationship Id="rId32" Type="http://schemas.openxmlformats.org/officeDocument/2006/relationships/image" Target="../media/image198.png"/><Relationship Id="rId37" Type="http://schemas.openxmlformats.org/officeDocument/2006/relationships/image" Target="../media/image203.svg"/><Relationship Id="rId53" Type="http://schemas.openxmlformats.org/officeDocument/2006/relationships/image" Target="../media/image219.svg"/><Relationship Id="rId58" Type="http://schemas.openxmlformats.org/officeDocument/2006/relationships/image" Target="../media/image224.png"/><Relationship Id="rId74" Type="http://schemas.openxmlformats.org/officeDocument/2006/relationships/image" Target="../media/image240.png"/><Relationship Id="rId79" Type="http://schemas.openxmlformats.org/officeDocument/2006/relationships/image" Target="../media/image245.svg"/><Relationship Id="rId5" Type="http://schemas.openxmlformats.org/officeDocument/2006/relationships/image" Target="../media/image171.svg"/><Relationship Id="rId14" Type="http://schemas.openxmlformats.org/officeDocument/2006/relationships/image" Target="../media/image180.png"/><Relationship Id="rId22" Type="http://schemas.openxmlformats.org/officeDocument/2006/relationships/image" Target="../media/image188.png"/><Relationship Id="rId27" Type="http://schemas.openxmlformats.org/officeDocument/2006/relationships/image" Target="../media/image193.svg"/><Relationship Id="rId30" Type="http://schemas.openxmlformats.org/officeDocument/2006/relationships/image" Target="../media/image196.png"/><Relationship Id="rId35" Type="http://schemas.openxmlformats.org/officeDocument/2006/relationships/image" Target="../media/image201.svg"/><Relationship Id="rId43" Type="http://schemas.openxmlformats.org/officeDocument/2006/relationships/image" Target="../media/image209.svg"/><Relationship Id="rId48" Type="http://schemas.openxmlformats.org/officeDocument/2006/relationships/image" Target="../media/image214.png"/><Relationship Id="rId56" Type="http://schemas.openxmlformats.org/officeDocument/2006/relationships/image" Target="../media/image222.png"/><Relationship Id="rId64" Type="http://schemas.openxmlformats.org/officeDocument/2006/relationships/image" Target="../media/image230.png"/><Relationship Id="rId69" Type="http://schemas.openxmlformats.org/officeDocument/2006/relationships/image" Target="../media/image235.svg"/><Relationship Id="rId77" Type="http://schemas.openxmlformats.org/officeDocument/2006/relationships/image" Target="../media/image243.svg"/><Relationship Id="rId8" Type="http://schemas.openxmlformats.org/officeDocument/2006/relationships/image" Target="../media/image174.png"/><Relationship Id="rId51" Type="http://schemas.openxmlformats.org/officeDocument/2006/relationships/image" Target="../media/image217.svg"/><Relationship Id="rId72" Type="http://schemas.openxmlformats.org/officeDocument/2006/relationships/image" Target="../media/image238.png"/><Relationship Id="rId80" Type="http://schemas.openxmlformats.org/officeDocument/2006/relationships/image" Target="../media/image246.png"/><Relationship Id="rId85" Type="http://schemas.openxmlformats.org/officeDocument/2006/relationships/image" Target="../media/image251.svg"/><Relationship Id="rId3" Type="http://schemas.openxmlformats.org/officeDocument/2006/relationships/image" Target="../media/image169.svg"/><Relationship Id="rId12" Type="http://schemas.openxmlformats.org/officeDocument/2006/relationships/image" Target="../media/image178.png"/><Relationship Id="rId17" Type="http://schemas.openxmlformats.org/officeDocument/2006/relationships/image" Target="../media/image183.svg"/><Relationship Id="rId25" Type="http://schemas.openxmlformats.org/officeDocument/2006/relationships/image" Target="../media/image191.svg"/><Relationship Id="rId33" Type="http://schemas.openxmlformats.org/officeDocument/2006/relationships/image" Target="../media/image199.svg"/><Relationship Id="rId38" Type="http://schemas.openxmlformats.org/officeDocument/2006/relationships/image" Target="../media/image204.png"/><Relationship Id="rId46" Type="http://schemas.openxmlformats.org/officeDocument/2006/relationships/image" Target="../media/image212.png"/><Relationship Id="rId59" Type="http://schemas.openxmlformats.org/officeDocument/2006/relationships/image" Target="../media/image225.svg"/><Relationship Id="rId67" Type="http://schemas.openxmlformats.org/officeDocument/2006/relationships/image" Target="../media/image233.svg"/><Relationship Id="rId20" Type="http://schemas.openxmlformats.org/officeDocument/2006/relationships/image" Target="../media/image186.png"/><Relationship Id="rId41" Type="http://schemas.openxmlformats.org/officeDocument/2006/relationships/image" Target="../media/image207.svg"/><Relationship Id="rId54" Type="http://schemas.openxmlformats.org/officeDocument/2006/relationships/image" Target="../media/image220.png"/><Relationship Id="rId62" Type="http://schemas.openxmlformats.org/officeDocument/2006/relationships/image" Target="../media/image228.png"/><Relationship Id="rId70" Type="http://schemas.openxmlformats.org/officeDocument/2006/relationships/image" Target="../media/image236.png"/><Relationship Id="rId75" Type="http://schemas.openxmlformats.org/officeDocument/2006/relationships/image" Target="../media/image241.svg"/><Relationship Id="rId83" Type="http://schemas.openxmlformats.org/officeDocument/2006/relationships/image" Target="../media/image249.svg"/><Relationship Id="rId88" Type="http://schemas.openxmlformats.org/officeDocument/2006/relationships/image" Target="../media/image2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2.png"/><Relationship Id="rId15" Type="http://schemas.openxmlformats.org/officeDocument/2006/relationships/image" Target="../media/image181.svg"/><Relationship Id="rId23" Type="http://schemas.openxmlformats.org/officeDocument/2006/relationships/image" Target="../media/image189.svg"/><Relationship Id="rId28" Type="http://schemas.openxmlformats.org/officeDocument/2006/relationships/image" Target="../media/image194.png"/><Relationship Id="rId36" Type="http://schemas.openxmlformats.org/officeDocument/2006/relationships/image" Target="../media/image202.png"/><Relationship Id="rId49" Type="http://schemas.openxmlformats.org/officeDocument/2006/relationships/image" Target="../media/image215.svg"/><Relationship Id="rId57" Type="http://schemas.openxmlformats.org/officeDocument/2006/relationships/image" Target="../media/image223.svg"/><Relationship Id="rId10" Type="http://schemas.openxmlformats.org/officeDocument/2006/relationships/image" Target="../media/image176.png"/><Relationship Id="rId31" Type="http://schemas.openxmlformats.org/officeDocument/2006/relationships/image" Target="../media/image197.svg"/><Relationship Id="rId44" Type="http://schemas.openxmlformats.org/officeDocument/2006/relationships/image" Target="../media/image210.png"/><Relationship Id="rId52" Type="http://schemas.openxmlformats.org/officeDocument/2006/relationships/image" Target="../media/image218.png"/><Relationship Id="rId60" Type="http://schemas.openxmlformats.org/officeDocument/2006/relationships/image" Target="../media/image226.png"/><Relationship Id="rId65" Type="http://schemas.openxmlformats.org/officeDocument/2006/relationships/image" Target="../media/image231.svg"/><Relationship Id="rId73" Type="http://schemas.openxmlformats.org/officeDocument/2006/relationships/image" Target="../media/image239.svg"/><Relationship Id="rId78" Type="http://schemas.openxmlformats.org/officeDocument/2006/relationships/image" Target="../media/image244.png"/><Relationship Id="rId81" Type="http://schemas.openxmlformats.org/officeDocument/2006/relationships/image" Target="../media/image247.svg"/><Relationship Id="rId86" Type="http://schemas.openxmlformats.org/officeDocument/2006/relationships/image" Target="../media/image252.png"/><Relationship Id="rId4" Type="http://schemas.openxmlformats.org/officeDocument/2006/relationships/image" Target="../media/image170.png"/><Relationship Id="rId9" Type="http://schemas.openxmlformats.org/officeDocument/2006/relationships/image" Target="../media/image175.svg"/><Relationship Id="rId13" Type="http://schemas.openxmlformats.org/officeDocument/2006/relationships/image" Target="../media/image179.svg"/><Relationship Id="rId18" Type="http://schemas.openxmlformats.org/officeDocument/2006/relationships/image" Target="../media/image184.png"/><Relationship Id="rId39" Type="http://schemas.openxmlformats.org/officeDocument/2006/relationships/image" Target="../media/image205.svg"/><Relationship Id="rId34" Type="http://schemas.openxmlformats.org/officeDocument/2006/relationships/image" Target="../media/image200.png"/><Relationship Id="rId50" Type="http://schemas.openxmlformats.org/officeDocument/2006/relationships/image" Target="../media/image216.png"/><Relationship Id="rId55" Type="http://schemas.openxmlformats.org/officeDocument/2006/relationships/image" Target="../media/image221.svg"/><Relationship Id="rId76" Type="http://schemas.openxmlformats.org/officeDocument/2006/relationships/image" Target="../media/image242.png"/><Relationship Id="rId7" Type="http://schemas.openxmlformats.org/officeDocument/2006/relationships/image" Target="../media/image173.svg"/><Relationship Id="rId71" Type="http://schemas.openxmlformats.org/officeDocument/2006/relationships/image" Target="../media/image237.svg"/><Relationship Id="rId2" Type="http://schemas.openxmlformats.org/officeDocument/2006/relationships/image" Target="../media/image168.png"/><Relationship Id="rId29" Type="http://schemas.openxmlformats.org/officeDocument/2006/relationships/image" Target="../media/image195.svg"/><Relationship Id="rId24" Type="http://schemas.openxmlformats.org/officeDocument/2006/relationships/image" Target="../media/image190.png"/><Relationship Id="rId40" Type="http://schemas.openxmlformats.org/officeDocument/2006/relationships/image" Target="../media/image206.png"/><Relationship Id="rId45" Type="http://schemas.openxmlformats.org/officeDocument/2006/relationships/image" Target="../media/image211.svg"/><Relationship Id="rId66" Type="http://schemas.openxmlformats.org/officeDocument/2006/relationships/image" Target="../media/image232.png"/><Relationship Id="rId87" Type="http://schemas.openxmlformats.org/officeDocument/2006/relationships/image" Target="../media/image253.svg"/><Relationship Id="rId61" Type="http://schemas.openxmlformats.org/officeDocument/2006/relationships/image" Target="../media/image227.svg"/><Relationship Id="rId82" Type="http://schemas.openxmlformats.org/officeDocument/2006/relationships/image" Target="../media/image248.png"/><Relationship Id="rId19" Type="http://schemas.openxmlformats.org/officeDocument/2006/relationships/image" Target="../media/image185.svg"/></Relationships>
</file>

<file path=ppt/slides/_rels/slide8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7.svg"/><Relationship Id="rId18" Type="http://schemas.openxmlformats.org/officeDocument/2006/relationships/image" Target="../media/image272.png"/><Relationship Id="rId26" Type="http://schemas.openxmlformats.org/officeDocument/2006/relationships/image" Target="../media/image280.png"/><Relationship Id="rId39" Type="http://schemas.openxmlformats.org/officeDocument/2006/relationships/image" Target="../media/image293.svg"/><Relationship Id="rId21" Type="http://schemas.openxmlformats.org/officeDocument/2006/relationships/image" Target="../media/image275.svg"/><Relationship Id="rId34" Type="http://schemas.openxmlformats.org/officeDocument/2006/relationships/image" Target="../media/image288.png"/><Relationship Id="rId42" Type="http://schemas.openxmlformats.org/officeDocument/2006/relationships/image" Target="../media/image296.png"/><Relationship Id="rId7" Type="http://schemas.openxmlformats.org/officeDocument/2006/relationships/image" Target="../media/image261.svg"/><Relationship Id="rId2" Type="http://schemas.openxmlformats.org/officeDocument/2006/relationships/image" Target="../media/image256.png"/><Relationship Id="rId16" Type="http://schemas.openxmlformats.org/officeDocument/2006/relationships/image" Target="../media/image270.png"/><Relationship Id="rId29" Type="http://schemas.openxmlformats.org/officeDocument/2006/relationships/image" Target="../media/image283.sv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0.png"/><Relationship Id="rId11" Type="http://schemas.openxmlformats.org/officeDocument/2006/relationships/image" Target="../media/image265.svg"/><Relationship Id="rId24" Type="http://schemas.openxmlformats.org/officeDocument/2006/relationships/image" Target="../media/image278.png"/><Relationship Id="rId32" Type="http://schemas.openxmlformats.org/officeDocument/2006/relationships/image" Target="../media/image286.png"/><Relationship Id="rId37" Type="http://schemas.openxmlformats.org/officeDocument/2006/relationships/image" Target="../media/image291.svg"/><Relationship Id="rId40" Type="http://schemas.openxmlformats.org/officeDocument/2006/relationships/image" Target="../media/image294.png"/><Relationship Id="rId45" Type="http://schemas.openxmlformats.org/officeDocument/2006/relationships/image" Target="../media/image299.png"/><Relationship Id="rId5" Type="http://schemas.openxmlformats.org/officeDocument/2006/relationships/image" Target="../media/image259.svg"/><Relationship Id="rId15" Type="http://schemas.openxmlformats.org/officeDocument/2006/relationships/image" Target="../media/image269.svg"/><Relationship Id="rId23" Type="http://schemas.openxmlformats.org/officeDocument/2006/relationships/image" Target="../media/image277.svg"/><Relationship Id="rId28" Type="http://schemas.openxmlformats.org/officeDocument/2006/relationships/image" Target="../media/image282.png"/><Relationship Id="rId36" Type="http://schemas.openxmlformats.org/officeDocument/2006/relationships/image" Target="../media/image290.png"/><Relationship Id="rId10" Type="http://schemas.openxmlformats.org/officeDocument/2006/relationships/image" Target="../media/image264.png"/><Relationship Id="rId19" Type="http://schemas.openxmlformats.org/officeDocument/2006/relationships/image" Target="../media/image273.svg"/><Relationship Id="rId31" Type="http://schemas.openxmlformats.org/officeDocument/2006/relationships/image" Target="../media/image285.svg"/><Relationship Id="rId44" Type="http://schemas.openxmlformats.org/officeDocument/2006/relationships/image" Target="../media/image298.emf"/><Relationship Id="rId4" Type="http://schemas.openxmlformats.org/officeDocument/2006/relationships/image" Target="../media/image258.png"/><Relationship Id="rId9" Type="http://schemas.openxmlformats.org/officeDocument/2006/relationships/image" Target="../media/image263.svg"/><Relationship Id="rId14" Type="http://schemas.openxmlformats.org/officeDocument/2006/relationships/image" Target="../media/image268.png"/><Relationship Id="rId22" Type="http://schemas.openxmlformats.org/officeDocument/2006/relationships/image" Target="../media/image276.png"/><Relationship Id="rId27" Type="http://schemas.openxmlformats.org/officeDocument/2006/relationships/image" Target="../media/image281.svg"/><Relationship Id="rId30" Type="http://schemas.openxmlformats.org/officeDocument/2006/relationships/image" Target="../media/image284.png"/><Relationship Id="rId35" Type="http://schemas.openxmlformats.org/officeDocument/2006/relationships/image" Target="../media/image289.svg"/><Relationship Id="rId43" Type="http://schemas.openxmlformats.org/officeDocument/2006/relationships/image" Target="../media/image297.svg"/><Relationship Id="rId8" Type="http://schemas.openxmlformats.org/officeDocument/2006/relationships/image" Target="../media/image262.png"/><Relationship Id="rId3" Type="http://schemas.openxmlformats.org/officeDocument/2006/relationships/image" Target="../media/image257.svg"/><Relationship Id="rId12" Type="http://schemas.openxmlformats.org/officeDocument/2006/relationships/image" Target="../media/image266.png"/><Relationship Id="rId17" Type="http://schemas.openxmlformats.org/officeDocument/2006/relationships/image" Target="../media/image271.svg"/><Relationship Id="rId25" Type="http://schemas.openxmlformats.org/officeDocument/2006/relationships/image" Target="../media/image279.svg"/><Relationship Id="rId33" Type="http://schemas.openxmlformats.org/officeDocument/2006/relationships/image" Target="../media/image287.svg"/><Relationship Id="rId38" Type="http://schemas.openxmlformats.org/officeDocument/2006/relationships/image" Target="../media/image292.png"/><Relationship Id="rId46" Type="http://schemas.openxmlformats.org/officeDocument/2006/relationships/image" Target="../media/image300.png"/><Relationship Id="rId20" Type="http://schemas.openxmlformats.org/officeDocument/2006/relationships/image" Target="../media/image274.png"/><Relationship Id="rId41" Type="http://schemas.openxmlformats.org/officeDocument/2006/relationships/image" Target="../media/image295.svg"/></Relationships>
</file>

<file path=ppt/slides/_rels/slide8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416.svg"/><Relationship Id="rId21" Type="http://schemas.openxmlformats.org/officeDocument/2006/relationships/image" Target="../media/image320.svg"/><Relationship Id="rId42" Type="http://schemas.openxmlformats.org/officeDocument/2006/relationships/image" Target="../media/image341.png"/><Relationship Id="rId63" Type="http://schemas.openxmlformats.org/officeDocument/2006/relationships/image" Target="../media/image362.svg"/><Relationship Id="rId84" Type="http://schemas.openxmlformats.org/officeDocument/2006/relationships/image" Target="../media/image383.png"/><Relationship Id="rId138" Type="http://schemas.openxmlformats.org/officeDocument/2006/relationships/image" Target="../media/image437.svg"/><Relationship Id="rId159" Type="http://schemas.openxmlformats.org/officeDocument/2006/relationships/image" Target="../media/image458.png"/><Relationship Id="rId170" Type="http://schemas.openxmlformats.org/officeDocument/2006/relationships/image" Target="../media/image469.svg"/><Relationship Id="rId107" Type="http://schemas.openxmlformats.org/officeDocument/2006/relationships/image" Target="../media/image406.svg"/><Relationship Id="rId11" Type="http://schemas.openxmlformats.org/officeDocument/2006/relationships/image" Target="../media/image310.svg"/><Relationship Id="rId32" Type="http://schemas.openxmlformats.org/officeDocument/2006/relationships/image" Target="../media/image331.png"/><Relationship Id="rId53" Type="http://schemas.openxmlformats.org/officeDocument/2006/relationships/image" Target="../media/image352.svg"/><Relationship Id="rId74" Type="http://schemas.openxmlformats.org/officeDocument/2006/relationships/image" Target="../media/image373.png"/><Relationship Id="rId128" Type="http://schemas.openxmlformats.org/officeDocument/2006/relationships/image" Target="../media/image427.png"/><Relationship Id="rId149" Type="http://schemas.openxmlformats.org/officeDocument/2006/relationships/image" Target="../media/image448.png"/><Relationship Id="rId5" Type="http://schemas.openxmlformats.org/officeDocument/2006/relationships/image" Target="../media/image304.svg"/><Relationship Id="rId95" Type="http://schemas.openxmlformats.org/officeDocument/2006/relationships/image" Target="../media/image394.svg"/><Relationship Id="rId160" Type="http://schemas.openxmlformats.org/officeDocument/2006/relationships/image" Target="../media/image459.svg"/><Relationship Id="rId181" Type="http://schemas.openxmlformats.org/officeDocument/2006/relationships/image" Target="../media/image480.png"/><Relationship Id="rId22" Type="http://schemas.openxmlformats.org/officeDocument/2006/relationships/image" Target="../media/image321.png"/><Relationship Id="rId43" Type="http://schemas.openxmlformats.org/officeDocument/2006/relationships/image" Target="../media/image342.svg"/><Relationship Id="rId64" Type="http://schemas.openxmlformats.org/officeDocument/2006/relationships/image" Target="../media/image363.png"/><Relationship Id="rId118" Type="http://schemas.openxmlformats.org/officeDocument/2006/relationships/image" Target="../media/image417.png"/><Relationship Id="rId139" Type="http://schemas.openxmlformats.org/officeDocument/2006/relationships/image" Target="../media/image438.png"/><Relationship Id="rId85" Type="http://schemas.openxmlformats.org/officeDocument/2006/relationships/image" Target="../media/image384.svg"/><Relationship Id="rId150" Type="http://schemas.openxmlformats.org/officeDocument/2006/relationships/image" Target="../media/image449.svg"/><Relationship Id="rId171" Type="http://schemas.openxmlformats.org/officeDocument/2006/relationships/image" Target="../media/image470.png"/><Relationship Id="rId12" Type="http://schemas.openxmlformats.org/officeDocument/2006/relationships/image" Target="../media/image311.png"/><Relationship Id="rId33" Type="http://schemas.openxmlformats.org/officeDocument/2006/relationships/image" Target="../media/image332.svg"/><Relationship Id="rId108" Type="http://schemas.openxmlformats.org/officeDocument/2006/relationships/image" Target="../media/image407.png"/><Relationship Id="rId129" Type="http://schemas.openxmlformats.org/officeDocument/2006/relationships/image" Target="../media/image428.svg"/><Relationship Id="rId54" Type="http://schemas.openxmlformats.org/officeDocument/2006/relationships/image" Target="../media/image353.png"/><Relationship Id="rId75" Type="http://schemas.openxmlformats.org/officeDocument/2006/relationships/image" Target="../media/image374.svg"/><Relationship Id="rId96" Type="http://schemas.openxmlformats.org/officeDocument/2006/relationships/image" Target="../media/image395.png"/><Relationship Id="rId140" Type="http://schemas.openxmlformats.org/officeDocument/2006/relationships/image" Target="../media/image439.svg"/><Relationship Id="rId161" Type="http://schemas.openxmlformats.org/officeDocument/2006/relationships/image" Target="../media/image460.png"/><Relationship Id="rId182" Type="http://schemas.openxmlformats.org/officeDocument/2006/relationships/image" Target="../media/image481.svg"/><Relationship Id="rId6" Type="http://schemas.openxmlformats.org/officeDocument/2006/relationships/image" Target="../media/image305.png"/><Relationship Id="rId23" Type="http://schemas.openxmlformats.org/officeDocument/2006/relationships/image" Target="../media/image322.svg"/><Relationship Id="rId119" Type="http://schemas.openxmlformats.org/officeDocument/2006/relationships/image" Target="../media/image418.svg"/><Relationship Id="rId44" Type="http://schemas.openxmlformats.org/officeDocument/2006/relationships/image" Target="../media/image343.png"/><Relationship Id="rId65" Type="http://schemas.openxmlformats.org/officeDocument/2006/relationships/image" Target="../media/image364.svg"/><Relationship Id="rId86" Type="http://schemas.openxmlformats.org/officeDocument/2006/relationships/image" Target="../media/image385.png"/><Relationship Id="rId130" Type="http://schemas.openxmlformats.org/officeDocument/2006/relationships/image" Target="../media/image429.png"/><Relationship Id="rId151" Type="http://schemas.openxmlformats.org/officeDocument/2006/relationships/image" Target="../media/image450.png"/><Relationship Id="rId172" Type="http://schemas.openxmlformats.org/officeDocument/2006/relationships/image" Target="../media/image471.svg"/><Relationship Id="rId13" Type="http://schemas.openxmlformats.org/officeDocument/2006/relationships/image" Target="../media/image312.svg"/><Relationship Id="rId18" Type="http://schemas.openxmlformats.org/officeDocument/2006/relationships/image" Target="../media/image317.png"/><Relationship Id="rId39" Type="http://schemas.openxmlformats.org/officeDocument/2006/relationships/image" Target="../media/image338.svg"/><Relationship Id="rId109" Type="http://schemas.openxmlformats.org/officeDocument/2006/relationships/image" Target="../media/image408.svg"/><Relationship Id="rId34" Type="http://schemas.openxmlformats.org/officeDocument/2006/relationships/image" Target="../media/image333.png"/><Relationship Id="rId50" Type="http://schemas.openxmlformats.org/officeDocument/2006/relationships/image" Target="../media/image349.png"/><Relationship Id="rId55" Type="http://schemas.openxmlformats.org/officeDocument/2006/relationships/image" Target="../media/image354.svg"/><Relationship Id="rId76" Type="http://schemas.openxmlformats.org/officeDocument/2006/relationships/image" Target="../media/image375.png"/><Relationship Id="rId97" Type="http://schemas.openxmlformats.org/officeDocument/2006/relationships/image" Target="../media/image396.svg"/><Relationship Id="rId104" Type="http://schemas.openxmlformats.org/officeDocument/2006/relationships/image" Target="../media/image403.png"/><Relationship Id="rId120" Type="http://schemas.openxmlformats.org/officeDocument/2006/relationships/image" Target="../media/image419.png"/><Relationship Id="rId125" Type="http://schemas.openxmlformats.org/officeDocument/2006/relationships/image" Target="../media/image424.svg"/><Relationship Id="rId141" Type="http://schemas.openxmlformats.org/officeDocument/2006/relationships/image" Target="../media/image440.png"/><Relationship Id="rId146" Type="http://schemas.openxmlformats.org/officeDocument/2006/relationships/image" Target="../media/image445.svg"/><Relationship Id="rId167" Type="http://schemas.openxmlformats.org/officeDocument/2006/relationships/image" Target="../media/image466.png"/><Relationship Id="rId188" Type="http://schemas.openxmlformats.org/officeDocument/2006/relationships/image" Target="../media/image487.svg"/><Relationship Id="rId7" Type="http://schemas.openxmlformats.org/officeDocument/2006/relationships/image" Target="../media/image306.svg"/><Relationship Id="rId71" Type="http://schemas.openxmlformats.org/officeDocument/2006/relationships/image" Target="../media/image370.svg"/><Relationship Id="rId92" Type="http://schemas.openxmlformats.org/officeDocument/2006/relationships/image" Target="../media/image391.png"/><Relationship Id="rId162" Type="http://schemas.openxmlformats.org/officeDocument/2006/relationships/image" Target="../media/image461.svg"/><Relationship Id="rId183" Type="http://schemas.openxmlformats.org/officeDocument/2006/relationships/image" Target="../media/image482.png"/><Relationship Id="rId2" Type="http://schemas.openxmlformats.org/officeDocument/2006/relationships/image" Target="../media/image301.png"/><Relationship Id="rId29" Type="http://schemas.openxmlformats.org/officeDocument/2006/relationships/image" Target="../media/image328.svg"/><Relationship Id="rId24" Type="http://schemas.openxmlformats.org/officeDocument/2006/relationships/image" Target="../media/image323.png"/><Relationship Id="rId40" Type="http://schemas.openxmlformats.org/officeDocument/2006/relationships/image" Target="../media/image339.png"/><Relationship Id="rId45" Type="http://schemas.openxmlformats.org/officeDocument/2006/relationships/image" Target="../media/image344.svg"/><Relationship Id="rId66" Type="http://schemas.openxmlformats.org/officeDocument/2006/relationships/image" Target="../media/image365.png"/><Relationship Id="rId87" Type="http://schemas.openxmlformats.org/officeDocument/2006/relationships/image" Target="../media/image386.svg"/><Relationship Id="rId110" Type="http://schemas.openxmlformats.org/officeDocument/2006/relationships/image" Target="../media/image409.png"/><Relationship Id="rId115" Type="http://schemas.openxmlformats.org/officeDocument/2006/relationships/image" Target="../media/image414.svg"/><Relationship Id="rId131" Type="http://schemas.openxmlformats.org/officeDocument/2006/relationships/image" Target="../media/image430.svg"/><Relationship Id="rId136" Type="http://schemas.openxmlformats.org/officeDocument/2006/relationships/image" Target="../media/image435.png"/><Relationship Id="rId157" Type="http://schemas.openxmlformats.org/officeDocument/2006/relationships/image" Target="../media/image456.png"/><Relationship Id="rId178" Type="http://schemas.openxmlformats.org/officeDocument/2006/relationships/image" Target="../media/image477.svg"/><Relationship Id="rId61" Type="http://schemas.openxmlformats.org/officeDocument/2006/relationships/image" Target="../media/image360.svg"/><Relationship Id="rId82" Type="http://schemas.openxmlformats.org/officeDocument/2006/relationships/image" Target="../media/image381.png"/><Relationship Id="rId152" Type="http://schemas.openxmlformats.org/officeDocument/2006/relationships/image" Target="../media/image451.svg"/><Relationship Id="rId173" Type="http://schemas.openxmlformats.org/officeDocument/2006/relationships/image" Target="../media/image472.png"/><Relationship Id="rId19" Type="http://schemas.openxmlformats.org/officeDocument/2006/relationships/image" Target="../media/image318.svg"/><Relationship Id="rId14" Type="http://schemas.openxmlformats.org/officeDocument/2006/relationships/image" Target="../media/image313.png"/><Relationship Id="rId30" Type="http://schemas.openxmlformats.org/officeDocument/2006/relationships/image" Target="../media/image329.png"/><Relationship Id="rId35" Type="http://schemas.openxmlformats.org/officeDocument/2006/relationships/image" Target="../media/image334.svg"/><Relationship Id="rId56" Type="http://schemas.openxmlformats.org/officeDocument/2006/relationships/image" Target="../media/image355.png"/><Relationship Id="rId77" Type="http://schemas.openxmlformats.org/officeDocument/2006/relationships/image" Target="../media/image376.svg"/><Relationship Id="rId100" Type="http://schemas.openxmlformats.org/officeDocument/2006/relationships/image" Target="../media/image399.png"/><Relationship Id="rId105" Type="http://schemas.openxmlformats.org/officeDocument/2006/relationships/image" Target="../media/image404.svg"/><Relationship Id="rId126" Type="http://schemas.openxmlformats.org/officeDocument/2006/relationships/image" Target="../media/image425.png"/><Relationship Id="rId147" Type="http://schemas.openxmlformats.org/officeDocument/2006/relationships/image" Target="../media/image446.png"/><Relationship Id="rId168" Type="http://schemas.openxmlformats.org/officeDocument/2006/relationships/image" Target="../media/image467.svg"/><Relationship Id="rId8" Type="http://schemas.openxmlformats.org/officeDocument/2006/relationships/image" Target="../media/image307.png"/><Relationship Id="rId51" Type="http://schemas.openxmlformats.org/officeDocument/2006/relationships/image" Target="../media/image350.svg"/><Relationship Id="rId72" Type="http://schemas.openxmlformats.org/officeDocument/2006/relationships/image" Target="../media/image371.png"/><Relationship Id="rId93" Type="http://schemas.openxmlformats.org/officeDocument/2006/relationships/image" Target="../media/image392.svg"/><Relationship Id="rId98" Type="http://schemas.openxmlformats.org/officeDocument/2006/relationships/image" Target="../media/image397.png"/><Relationship Id="rId121" Type="http://schemas.openxmlformats.org/officeDocument/2006/relationships/image" Target="../media/image420.svg"/><Relationship Id="rId142" Type="http://schemas.openxmlformats.org/officeDocument/2006/relationships/image" Target="../media/image441.svg"/><Relationship Id="rId163" Type="http://schemas.openxmlformats.org/officeDocument/2006/relationships/image" Target="../media/image462.png"/><Relationship Id="rId184" Type="http://schemas.openxmlformats.org/officeDocument/2006/relationships/image" Target="../media/image483.svg"/><Relationship Id="rId189" Type="http://schemas.openxmlformats.org/officeDocument/2006/relationships/image" Target="../media/image488.png"/><Relationship Id="rId3" Type="http://schemas.openxmlformats.org/officeDocument/2006/relationships/image" Target="../media/image302.svg"/><Relationship Id="rId25" Type="http://schemas.openxmlformats.org/officeDocument/2006/relationships/image" Target="../media/image324.svg"/><Relationship Id="rId46" Type="http://schemas.openxmlformats.org/officeDocument/2006/relationships/image" Target="../media/image345.png"/><Relationship Id="rId67" Type="http://schemas.openxmlformats.org/officeDocument/2006/relationships/image" Target="../media/image366.svg"/><Relationship Id="rId116" Type="http://schemas.openxmlformats.org/officeDocument/2006/relationships/image" Target="../media/image415.png"/><Relationship Id="rId137" Type="http://schemas.openxmlformats.org/officeDocument/2006/relationships/image" Target="../media/image436.svg"/><Relationship Id="rId158" Type="http://schemas.openxmlformats.org/officeDocument/2006/relationships/image" Target="../media/image457.svg"/><Relationship Id="rId20" Type="http://schemas.openxmlformats.org/officeDocument/2006/relationships/image" Target="../media/image319.png"/><Relationship Id="rId41" Type="http://schemas.openxmlformats.org/officeDocument/2006/relationships/image" Target="../media/image340.svg"/><Relationship Id="rId62" Type="http://schemas.openxmlformats.org/officeDocument/2006/relationships/image" Target="../media/image361.png"/><Relationship Id="rId83" Type="http://schemas.openxmlformats.org/officeDocument/2006/relationships/image" Target="../media/image382.svg"/><Relationship Id="rId88" Type="http://schemas.openxmlformats.org/officeDocument/2006/relationships/image" Target="../media/image387.png"/><Relationship Id="rId111" Type="http://schemas.openxmlformats.org/officeDocument/2006/relationships/image" Target="../media/image410.svg"/><Relationship Id="rId132" Type="http://schemas.openxmlformats.org/officeDocument/2006/relationships/image" Target="../media/image431.png"/><Relationship Id="rId153" Type="http://schemas.openxmlformats.org/officeDocument/2006/relationships/image" Target="../media/image452.png"/><Relationship Id="rId174" Type="http://schemas.openxmlformats.org/officeDocument/2006/relationships/image" Target="../media/image473.svg"/><Relationship Id="rId179" Type="http://schemas.openxmlformats.org/officeDocument/2006/relationships/image" Target="../media/image478.png"/><Relationship Id="rId190" Type="http://schemas.openxmlformats.org/officeDocument/2006/relationships/image" Target="../media/image489.svg"/><Relationship Id="rId15" Type="http://schemas.openxmlformats.org/officeDocument/2006/relationships/image" Target="../media/image314.svg"/><Relationship Id="rId36" Type="http://schemas.openxmlformats.org/officeDocument/2006/relationships/image" Target="../media/image335.png"/><Relationship Id="rId57" Type="http://schemas.openxmlformats.org/officeDocument/2006/relationships/image" Target="../media/image356.svg"/><Relationship Id="rId106" Type="http://schemas.openxmlformats.org/officeDocument/2006/relationships/image" Target="../media/image405.png"/><Relationship Id="rId127" Type="http://schemas.openxmlformats.org/officeDocument/2006/relationships/image" Target="../media/image426.svg"/><Relationship Id="rId10" Type="http://schemas.openxmlformats.org/officeDocument/2006/relationships/image" Target="../media/image309.png"/><Relationship Id="rId31" Type="http://schemas.openxmlformats.org/officeDocument/2006/relationships/image" Target="../media/image330.svg"/><Relationship Id="rId52" Type="http://schemas.openxmlformats.org/officeDocument/2006/relationships/image" Target="../media/image351.png"/><Relationship Id="rId73" Type="http://schemas.openxmlformats.org/officeDocument/2006/relationships/image" Target="../media/image372.svg"/><Relationship Id="rId78" Type="http://schemas.openxmlformats.org/officeDocument/2006/relationships/image" Target="../media/image377.png"/><Relationship Id="rId94" Type="http://schemas.openxmlformats.org/officeDocument/2006/relationships/image" Target="../media/image393.png"/><Relationship Id="rId99" Type="http://schemas.openxmlformats.org/officeDocument/2006/relationships/image" Target="../media/image398.svg"/><Relationship Id="rId101" Type="http://schemas.openxmlformats.org/officeDocument/2006/relationships/image" Target="../media/image400.svg"/><Relationship Id="rId122" Type="http://schemas.openxmlformats.org/officeDocument/2006/relationships/image" Target="../media/image421.png"/><Relationship Id="rId143" Type="http://schemas.openxmlformats.org/officeDocument/2006/relationships/image" Target="../media/image442.png"/><Relationship Id="rId148" Type="http://schemas.openxmlformats.org/officeDocument/2006/relationships/image" Target="../media/image447.svg"/><Relationship Id="rId164" Type="http://schemas.openxmlformats.org/officeDocument/2006/relationships/image" Target="../media/image463.svg"/><Relationship Id="rId169" Type="http://schemas.openxmlformats.org/officeDocument/2006/relationships/image" Target="../media/image468.png"/><Relationship Id="rId185" Type="http://schemas.openxmlformats.org/officeDocument/2006/relationships/image" Target="../media/image484.png"/><Relationship Id="rId4" Type="http://schemas.openxmlformats.org/officeDocument/2006/relationships/image" Target="../media/image303.png"/><Relationship Id="rId9" Type="http://schemas.openxmlformats.org/officeDocument/2006/relationships/image" Target="../media/image308.svg"/><Relationship Id="rId180" Type="http://schemas.openxmlformats.org/officeDocument/2006/relationships/image" Target="../media/image479.svg"/><Relationship Id="rId26" Type="http://schemas.openxmlformats.org/officeDocument/2006/relationships/image" Target="../media/image325.png"/><Relationship Id="rId47" Type="http://schemas.openxmlformats.org/officeDocument/2006/relationships/image" Target="../media/image346.svg"/><Relationship Id="rId68" Type="http://schemas.openxmlformats.org/officeDocument/2006/relationships/image" Target="../media/image367.png"/><Relationship Id="rId89" Type="http://schemas.openxmlformats.org/officeDocument/2006/relationships/image" Target="../media/image388.svg"/><Relationship Id="rId112" Type="http://schemas.openxmlformats.org/officeDocument/2006/relationships/image" Target="../media/image411.png"/><Relationship Id="rId133" Type="http://schemas.openxmlformats.org/officeDocument/2006/relationships/image" Target="../media/image432.svg"/><Relationship Id="rId154" Type="http://schemas.openxmlformats.org/officeDocument/2006/relationships/image" Target="../media/image453.svg"/><Relationship Id="rId175" Type="http://schemas.openxmlformats.org/officeDocument/2006/relationships/image" Target="../media/image474.png"/><Relationship Id="rId16" Type="http://schemas.openxmlformats.org/officeDocument/2006/relationships/image" Target="../media/image315.png"/><Relationship Id="rId37" Type="http://schemas.openxmlformats.org/officeDocument/2006/relationships/image" Target="../media/image336.svg"/><Relationship Id="rId58" Type="http://schemas.openxmlformats.org/officeDocument/2006/relationships/image" Target="../media/image357.png"/><Relationship Id="rId79" Type="http://schemas.openxmlformats.org/officeDocument/2006/relationships/image" Target="../media/image378.svg"/><Relationship Id="rId102" Type="http://schemas.openxmlformats.org/officeDocument/2006/relationships/image" Target="../media/image401.png"/><Relationship Id="rId123" Type="http://schemas.openxmlformats.org/officeDocument/2006/relationships/image" Target="../media/image422.svg"/><Relationship Id="rId144" Type="http://schemas.openxmlformats.org/officeDocument/2006/relationships/image" Target="../media/image443.svg"/><Relationship Id="rId90" Type="http://schemas.openxmlformats.org/officeDocument/2006/relationships/image" Target="../media/image389.png"/><Relationship Id="rId165" Type="http://schemas.openxmlformats.org/officeDocument/2006/relationships/image" Target="../media/image464.png"/><Relationship Id="rId186" Type="http://schemas.openxmlformats.org/officeDocument/2006/relationships/image" Target="../media/image485.svg"/><Relationship Id="rId27" Type="http://schemas.openxmlformats.org/officeDocument/2006/relationships/image" Target="../media/image326.svg"/><Relationship Id="rId48" Type="http://schemas.openxmlformats.org/officeDocument/2006/relationships/image" Target="../media/image347.png"/><Relationship Id="rId69" Type="http://schemas.openxmlformats.org/officeDocument/2006/relationships/image" Target="../media/image368.svg"/><Relationship Id="rId113" Type="http://schemas.openxmlformats.org/officeDocument/2006/relationships/image" Target="../media/image412.svg"/><Relationship Id="rId134" Type="http://schemas.openxmlformats.org/officeDocument/2006/relationships/image" Target="../media/image433.png"/><Relationship Id="rId80" Type="http://schemas.openxmlformats.org/officeDocument/2006/relationships/image" Target="../media/image379.png"/><Relationship Id="rId155" Type="http://schemas.openxmlformats.org/officeDocument/2006/relationships/image" Target="../media/image454.png"/><Relationship Id="rId176" Type="http://schemas.openxmlformats.org/officeDocument/2006/relationships/image" Target="../media/image475.svg"/><Relationship Id="rId17" Type="http://schemas.openxmlformats.org/officeDocument/2006/relationships/image" Target="../media/image316.svg"/><Relationship Id="rId38" Type="http://schemas.openxmlformats.org/officeDocument/2006/relationships/image" Target="../media/image337.png"/><Relationship Id="rId59" Type="http://schemas.openxmlformats.org/officeDocument/2006/relationships/image" Target="../media/image358.svg"/><Relationship Id="rId103" Type="http://schemas.openxmlformats.org/officeDocument/2006/relationships/image" Target="../media/image402.svg"/><Relationship Id="rId124" Type="http://schemas.openxmlformats.org/officeDocument/2006/relationships/image" Target="../media/image423.png"/><Relationship Id="rId70" Type="http://schemas.openxmlformats.org/officeDocument/2006/relationships/image" Target="../media/image369.png"/><Relationship Id="rId91" Type="http://schemas.openxmlformats.org/officeDocument/2006/relationships/image" Target="../media/image390.svg"/><Relationship Id="rId145" Type="http://schemas.openxmlformats.org/officeDocument/2006/relationships/image" Target="../media/image444.png"/><Relationship Id="rId166" Type="http://schemas.openxmlformats.org/officeDocument/2006/relationships/image" Target="../media/image465.svg"/><Relationship Id="rId187" Type="http://schemas.openxmlformats.org/officeDocument/2006/relationships/image" Target="../media/image486.png"/><Relationship Id="rId1" Type="http://schemas.openxmlformats.org/officeDocument/2006/relationships/slideLayout" Target="../slideLayouts/slideLayout4.xml"/><Relationship Id="rId28" Type="http://schemas.openxmlformats.org/officeDocument/2006/relationships/image" Target="../media/image327.png"/><Relationship Id="rId49" Type="http://schemas.openxmlformats.org/officeDocument/2006/relationships/image" Target="../media/image348.svg"/><Relationship Id="rId114" Type="http://schemas.openxmlformats.org/officeDocument/2006/relationships/image" Target="../media/image413.png"/><Relationship Id="rId60" Type="http://schemas.openxmlformats.org/officeDocument/2006/relationships/image" Target="../media/image359.png"/><Relationship Id="rId81" Type="http://schemas.openxmlformats.org/officeDocument/2006/relationships/image" Target="../media/image380.svg"/><Relationship Id="rId135" Type="http://schemas.openxmlformats.org/officeDocument/2006/relationships/image" Target="../media/image434.svg"/><Relationship Id="rId156" Type="http://schemas.openxmlformats.org/officeDocument/2006/relationships/image" Target="../media/image455.svg"/><Relationship Id="rId177" Type="http://schemas.openxmlformats.org/officeDocument/2006/relationships/image" Target="../media/image476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6.png"/><Relationship Id="rId13" Type="http://schemas.openxmlformats.org/officeDocument/2006/relationships/image" Target="../media/image501.svg"/><Relationship Id="rId18" Type="http://schemas.openxmlformats.org/officeDocument/2006/relationships/image" Target="../media/image506.png"/><Relationship Id="rId3" Type="http://schemas.openxmlformats.org/officeDocument/2006/relationships/image" Target="../media/image491.svg"/><Relationship Id="rId21" Type="http://schemas.openxmlformats.org/officeDocument/2006/relationships/image" Target="../media/image509.svg"/><Relationship Id="rId7" Type="http://schemas.openxmlformats.org/officeDocument/2006/relationships/image" Target="../media/image495.svg"/><Relationship Id="rId12" Type="http://schemas.openxmlformats.org/officeDocument/2006/relationships/image" Target="../media/image500.png"/><Relationship Id="rId17" Type="http://schemas.openxmlformats.org/officeDocument/2006/relationships/image" Target="../media/image505.svg"/><Relationship Id="rId2" Type="http://schemas.openxmlformats.org/officeDocument/2006/relationships/image" Target="../media/image490.png"/><Relationship Id="rId16" Type="http://schemas.openxmlformats.org/officeDocument/2006/relationships/image" Target="../media/image504.png"/><Relationship Id="rId20" Type="http://schemas.openxmlformats.org/officeDocument/2006/relationships/image" Target="../media/image50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4.png"/><Relationship Id="rId11" Type="http://schemas.openxmlformats.org/officeDocument/2006/relationships/image" Target="../media/image499.svg"/><Relationship Id="rId24" Type="http://schemas.openxmlformats.org/officeDocument/2006/relationships/image" Target="../media/image512.png"/><Relationship Id="rId5" Type="http://schemas.openxmlformats.org/officeDocument/2006/relationships/image" Target="../media/image493.svg"/><Relationship Id="rId15" Type="http://schemas.openxmlformats.org/officeDocument/2006/relationships/image" Target="../media/image503.svg"/><Relationship Id="rId23" Type="http://schemas.openxmlformats.org/officeDocument/2006/relationships/image" Target="../media/image511.svg"/><Relationship Id="rId10" Type="http://schemas.openxmlformats.org/officeDocument/2006/relationships/image" Target="../media/image498.png"/><Relationship Id="rId19" Type="http://schemas.openxmlformats.org/officeDocument/2006/relationships/image" Target="../media/image507.svg"/><Relationship Id="rId4" Type="http://schemas.openxmlformats.org/officeDocument/2006/relationships/image" Target="../media/image492.png"/><Relationship Id="rId9" Type="http://schemas.openxmlformats.org/officeDocument/2006/relationships/image" Target="../media/image497.svg"/><Relationship Id="rId14" Type="http://schemas.openxmlformats.org/officeDocument/2006/relationships/image" Target="../media/image502.png"/><Relationship Id="rId22" Type="http://schemas.openxmlformats.org/officeDocument/2006/relationships/image" Target="../media/image510.png"/></Relationships>
</file>

<file path=ppt/slides/_rels/slide87.xml.rels><?xml version="1.0" encoding="UTF-8" standalone="yes"?>
<Relationships xmlns="http://schemas.openxmlformats.org/package/2006/relationships"><Relationship Id="rId26" Type="http://schemas.openxmlformats.org/officeDocument/2006/relationships/image" Target="../media/image535.png"/><Relationship Id="rId21" Type="http://schemas.openxmlformats.org/officeDocument/2006/relationships/image" Target="../media/image530.svg"/><Relationship Id="rId34" Type="http://schemas.openxmlformats.org/officeDocument/2006/relationships/image" Target="../media/image543.png"/><Relationship Id="rId42" Type="http://schemas.openxmlformats.org/officeDocument/2006/relationships/image" Target="../media/image43.png"/><Relationship Id="rId47" Type="http://schemas.openxmlformats.org/officeDocument/2006/relationships/image" Target="../media/image554.svg"/><Relationship Id="rId50" Type="http://schemas.openxmlformats.org/officeDocument/2006/relationships/image" Target="../media/image557.png"/><Relationship Id="rId55" Type="http://schemas.openxmlformats.org/officeDocument/2006/relationships/image" Target="../media/image562.svg"/><Relationship Id="rId63" Type="http://schemas.openxmlformats.org/officeDocument/2006/relationships/image" Target="../media/image570.svg"/><Relationship Id="rId7" Type="http://schemas.openxmlformats.org/officeDocument/2006/relationships/image" Target="../media/image518.svg"/><Relationship Id="rId2" Type="http://schemas.openxmlformats.org/officeDocument/2006/relationships/image" Target="../media/image513.png"/><Relationship Id="rId16" Type="http://schemas.openxmlformats.org/officeDocument/2006/relationships/image" Target="../media/image527.png"/><Relationship Id="rId29" Type="http://schemas.openxmlformats.org/officeDocument/2006/relationships/image" Target="../media/image538.svg"/><Relationship Id="rId11" Type="http://schemas.openxmlformats.org/officeDocument/2006/relationships/image" Target="../media/image522.svg"/><Relationship Id="rId24" Type="http://schemas.openxmlformats.org/officeDocument/2006/relationships/image" Target="../media/image533.png"/><Relationship Id="rId32" Type="http://schemas.openxmlformats.org/officeDocument/2006/relationships/image" Target="../media/image541.png"/><Relationship Id="rId37" Type="http://schemas.openxmlformats.org/officeDocument/2006/relationships/image" Target="../media/image546.svg"/><Relationship Id="rId40" Type="http://schemas.openxmlformats.org/officeDocument/2006/relationships/image" Target="../media/image549.png"/><Relationship Id="rId45" Type="http://schemas.openxmlformats.org/officeDocument/2006/relationships/image" Target="../media/image552.svg"/><Relationship Id="rId53" Type="http://schemas.openxmlformats.org/officeDocument/2006/relationships/image" Target="../media/image560.svg"/><Relationship Id="rId58" Type="http://schemas.openxmlformats.org/officeDocument/2006/relationships/image" Target="../media/image565.png"/><Relationship Id="rId66" Type="http://schemas.openxmlformats.org/officeDocument/2006/relationships/image" Target="../media/image573.png"/><Relationship Id="rId5" Type="http://schemas.openxmlformats.org/officeDocument/2006/relationships/image" Target="../media/image516.svg"/><Relationship Id="rId61" Type="http://schemas.openxmlformats.org/officeDocument/2006/relationships/image" Target="../media/image568.svg"/><Relationship Id="rId19" Type="http://schemas.openxmlformats.org/officeDocument/2006/relationships/image" Target="../media/image55.svg"/><Relationship Id="rId14" Type="http://schemas.openxmlformats.org/officeDocument/2006/relationships/image" Target="../media/image525.png"/><Relationship Id="rId22" Type="http://schemas.openxmlformats.org/officeDocument/2006/relationships/image" Target="../media/image531.png"/><Relationship Id="rId27" Type="http://schemas.openxmlformats.org/officeDocument/2006/relationships/image" Target="../media/image536.svg"/><Relationship Id="rId30" Type="http://schemas.openxmlformats.org/officeDocument/2006/relationships/image" Target="../media/image539.png"/><Relationship Id="rId35" Type="http://schemas.openxmlformats.org/officeDocument/2006/relationships/image" Target="../media/image544.svg"/><Relationship Id="rId43" Type="http://schemas.openxmlformats.org/officeDocument/2006/relationships/image" Target="../media/image44.svg"/><Relationship Id="rId48" Type="http://schemas.openxmlformats.org/officeDocument/2006/relationships/image" Target="../media/image555.png"/><Relationship Id="rId56" Type="http://schemas.openxmlformats.org/officeDocument/2006/relationships/image" Target="../media/image563.png"/><Relationship Id="rId64" Type="http://schemas.openxmlformats.org/officeDocument/2006/relationships/image" Target="../media/image571.png"/><Relationship Id="rId8" Type="http://schemas.openxmlformats.org/officeDocument/2006/relationships/image" Target="../media/image519.png"/><Relationship Id="rId51" Type="http://schemas.openxmlformats.org/officeDocument/2006/relationships/image" Target="../media/image558.svg"/><Relationship Id="rId3" Type="http://schemas.openxmlformats.org/officeDocument/2006/relationships/image" Target="../media/image514.svg"/><Relationship Id="rId12" Type="http://schemas.openxmlformats.org/officeDocument/2006/relationships/image" Target="../media/image523.png"/><Relationship Id="rId17" Type="http://schemas.openxmlformats.org/officeDocument/2006/relationships/image" Target="../media/image528.svg"/><Relationship Id="rId25" Type="http://schemas.openxmlformats.org/officeDocument/2006/relationships/image" Target="../media/image534.svg"/><Relationship Id="rId33" Type="http://schemas.openxmlformats.org/officeDocument/2006/relationships/image" Target="../media/image542.svg"/><Relationship Id="rId38" Type="http://schemas.openxmlformats.org/officeDocument/2006/relationships/image" Target="../media/image547.png"/><Relationship Id="rId46" Type="http://schemas.openxmlformats.org/officeDocument/2006/relationships/image" Target="../media/image553.png"/><Relationship Id="rId59" Type="http://schemas.openxmlformats.org/officeDocument/2006/relationships/image" Target="../media/image566.svg"/><Relationship Id="rId67" Type="http://schemas.openxmlformats.org/officeDocument/2006/relationships/image" Target="../media/image574.svg"/><Relationship Id="rId20" Type="http://schemas.openxmlformats.org/officeDocument/2006/relationships/image" Target="../media/image529.png"/><Relationship Id="rId41" Type="http://schemas.openxmlformats.org/officeDocument/2006/relationships/image" Target="../media/image550.svg"/><Relationship Id="rId54" Type="http://schemas.openxmlformats.org/officeDocument/2006/relationships/image" Target="../media/image561.png"/><Relationship Id="rId62" Type="http://schemas.openxmlformats.org/officeDocument/2006/relationships/image" Target="../media/image56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7.png"/><Relationship Id="rId15" Type="http://schemas.openxmlformats.org/officeDocument/2006/relationships/image" Target="../media/image526.svg"/><Relationship Id="rId23" Type="http://schemas.openxmlformats.org/officeDocument/2006/relationships/image" Target="../media/image532.svg"/><Relationship Id="rId28" Type="http://schemas.openxmlformats.org/officeDocument/2006/relationships/image" Target="../media/image537.png"/><Relationship Id="rId36" Type="http://schemas.openxmlformats.org/officeDocument/2006/relationships/image" Target="../media/image545.png"/><Relationship Id="rId49" Type="http://schemas.openxmlformats.org/officeDocument/2006/relationships/image" Target="../media/image556.svg"/><Relationship Id="rId57" Type="http://schemas.openxmlformats.org/officeDocument/2006/relationships/image" Target="../media/image564.svg"/><Relationship Id="rId10" Type="http://schemas.openxmlformats.org/officeDocument/2006/relationships/image" Target="../media/image521.png"/><Relationship Id="rId31" Type="http://schemas.openxmlformats.org/officeDocument/2006/relationships/image" Target="../media/image540.svg"/><Relationship Id="rId44" Type="http://schemas.openxmlformats.org/officeDocument/2006/relationships/image" Target="../media/image551.png"/><Relationship Id="rId52" Type="http://schemas.openxmlformats.org/officeDocument/2006/relationships/image" Target="../media/image559.png"/><Relationship Id="rId60" Type="http://schemas.openxmlformats.org/officeDocument/2006/relationships/image" Target="../media/image567.png"/><Relationship Id="rId65" Type="http://schemas.openxmlformats.org/officeDocument/2006/relationships/image" Target="../media/image572.svg"/><Relationship Id="rId4" Type="http://schemas.openxmlformats.org/officeDocument/2006/relationships/image" Target="../media/image515.png"/><Relationship Id="rId9" Type="http://schemas.openxmlformats.org/officeDocument/2006/relationships/image" Target="../media/image520.svg"/><Relationship Id="rId13" Type="http://schemas.openxmlformats.org/officeDocument/2006/relationships/image" Target="../media/image524.svg"/><Relationship Id="rId18" Type="http://schemas.openxmlformats.org/officeDocument/2006/relationships/image" Target="../media/image54.png"/><Relationship Id="rId39" Type="http://schemas.openxmlformats.org/officeDocument/2006/relationships/image" Target="../media/image548.sv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6.svg"/><Relationship Id="rId2" Type="http://schemas.openxmlformats.org/officeDocument/2006/relationships/image" Target="../media/image57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79.png"/><Relationship Id="rId5" Type="http://schemas.openxmlformats.org/officeDocument/2006/relationships/image" Target="../media/image578.png"/><Relationship Id="rId4" Type="http://schemas.openxmlformats.org/officeDocument/2006/relationships/image" Target="../media/image577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83.png"/><Relationship Id="rId5" Type="http://schemas.openxmlformats.org/officeDocument/2006/relationships/image" Target="../media/image582.png"/><Relationship Id="rId4" Type="http://schemas.openxmlformats.org/officeDocument/2006/relationships/image" Target="../media/image58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678425" y="3251783"/>
            <a:ext cx="10330234" cy="1200329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400" dirty="0"/>
              <a:t>Automating Fabric Solution Deployment</a:t>
            </a:r>
            <a:br>
              <a:rPr lang="en-US" sz="2400" dirty="0"/>
            </a:br>
            <a:r>
              <a:rPr lang="en-US" sz="2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Guidance and Best Practices with CI/CD for Deploying and Updating Fabric Solutions</a:t>
            </a: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FBFC1-3F35-8737-67EC-D4B7C73C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E1EFCB-207F-3582-55A2-41323C357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API-driven Solution Deployment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6845E3C-A254-8CF4-770A-EEC9A5517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071273"/>
            <a:ext cx="11604625" cy="4124206"/>
          </a:xfrm>
        </p:spPr>
        <p:txBody>
          <a:bodyPr/>
          <a:lstStyle/>
          <a:p>
            <a:r>
              <a:rPr lang="en-US" sz="1800" b="1" dirty="0">
                <a:solidFill>
                  <a:srgbClr val="6C0000"/>
                </a:solidFill>
              </a:rPr>
              <a:t>Option 1</a:t>
            </a:r>
            <a:r>
              <a:rPr lang="en-US" sz="2000" dirty="0"/>
              <a:t>: Deploy from source workspace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pPr lvl="3"/>
            <a:endParaRPr lang="en-US" sz="1400" dirty="0"/>
          </a:p>
          <a:p>
            <a:r>
              <a:rPr lang="en-US" sz="1800" b="1" dirty="0">
                <a:solidFill>
                  <a:srgbClr val="6C0000"/>
                </a:solidFill>
              </a:rPr>
              <a:t>Option 2</a:t>
            </a:r>
            <a:r>
              <a:rPr lang="en-US" sz="2000" dirty="0"/>
              <a:t>: Export workspace to local solution folder and then deploy from local solution folder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1800" b="1" dirty="0">
                <a:solidFill>
                  <a:srgbClr val="6C0000"/>
                </a:solidFill>
              </a:rPr>
              <a:t>Option 3</a:t>
            </a:r>
            <a:r>
              <a:rPr lang="en-US" sz="2000" dirty="0"/>
              <a:t>: Export workspace to ADO solution folder and then deploy from ADO solution folder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EFCAFCA-5A92-B022-9B97-E9B73FD470EB}"/>
              </a:ext>
            </a:extLst>
          </p:cNvPr>
          <p:cNvGrpSpPr/>
          <p:nvPr/>
        </p:nvGrpSpPr>
        <p:grpSpPr>
          <a:xfrm>
            <a:off x="2483791" y="1599915"/>
            <a:ext cx="4176626" cy="916251"/>
            <a:chOff x="2575669" y="1711159"/>
            <a:chExt cx="4176626" cy="91625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545194C-74E7-1911-370E-7E7847940D27}"/>
                </a:ext>
              </a:extLst>
            </p:cNvPr>
            <p:cNvSpPr/>
            <p:nvPr/>
          </p:nvSpPr>
          <p:spPr>
            <a:xfrm>
              <a:off x="5436648" y="1711159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CE8DF9E-6CFE-79D4-5439-4F51B9524A7D}"/>
                </a:ext>
              </a:extLst>
            </p:cNvPr>
            <p:cNvGrpSpPr/>
            <p:nvPr/>
          </p:nvGrpSpPr>
          <p:grpSpPr>
            <a:xfrm>
              <a:off x="2575669" y="1723776"/>
              <a:ext cx="2686938" cy="903634"/>
              <a:chOff x="2648405" y="1736463"/>
              <a:chExt cx="2686938" cy="903634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FDB0E0D4-B8B9-4515-1DA6-AF31D0A0B1B8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" name="Arrow: Right 4">
                <a:extLst>
                  <a:ext uri="{FF2B5EF4-FFF2-40B4-BE49-F238E27FC236}">
                    <a16:creationId xmlns:a16="http://schemas.microsoft.com/office/drawing/2014/main" id="{A81D1183-D48A-B1C6-C663-229ED3F0AD98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4DA9407-B9AD-D043-C0D3-9B00835138BD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1CE1B9-08C6-739F-3D24-DBBC2FB94436}"/>
              </a:ext>
            </a:extLst>
          </p:cNvPr>
          <p:cNvGrpSpPr/>
          <p:nvPr/>
        </p:nvGrpSpPr>
        <p:grpSpPr>
          <a:xfrm>
            <a:off x="916838" y="1448414"/>
            <a:ext cx="1417478" cy="1231867"/>
            <a:chOff x="883076" y="1526449"/>
            <a:chExt cx="1562529" cy="135792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A38ABD5-56D6-34E1-96B1-CF0BDA2FF1C8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B3A4B71-A8BC-9D10-EF4B-6CF8039361DD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D8D4D97-2DB3-DF27-C3C6-E7D6ED8F6A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5ED7138-E5A5-CD4D-016B-B617B6093713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D6CDBD-0AD8-0493-79A6-D696F60DCC10}"/>
              </a:ext>
            </a:extLst>
          </p:cNvPr>
          <p:cNvGrpSpPr/>
          <p:nvPr/>
        </p:nvGrpSpPr>
        <p:grpSpPr>
          <a:xfrm>
            <a:off x="916838" y="3342654"/>
            <a:ext cx="1417478" cy="1231867"/>
            <a:chOff x="883076" y="1526449"/>
            <a:chExt cx="1562529" cy="135792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ABF7163-737E-6E62-F5F3-D9063E20F94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D40FAE6-D3DD-4200-AD17-B76CF0BB96EE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8B130E2E-5075-97F2-E1A0-70E337442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5C75724-97BA-65AA-044F-C9B279BB6DF9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1DF304B-17AD-47F9-D87C-AFFCC1FC7547}"/>
              </a:ext>
            </a:extLst>
          </p:cNvPr>
          <p:cNvGrpSpPr/>
          <p:nvPr/>
        </p:nvGrpSpPr>
        <p:grpSpPr>
          <a:xfrm>
            <a:off x="2447165" y="3475396"/>
            <a:ext cx="4948822" cy="1145939"/>
            <a:chOff x="2558540" y="3497262"/>
            <a:chExt cx="4948822" cy="1145939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1DFA170-B98B-E0BA-8210-65220C872C35}"/>
                </a:ext>
              </a:extLst>
            </p:cNvPr>
            <p:cNvGrpSpPr/>
            <p:nvPr/>
          </p:nvGrpSpPr>
          <p:grpSpPr>
            <a:xfrm>
              <a:off x="5320769" y="3497262"/>
              <a:ext cx="2186593" cy="1145939"/>
              <a:chOff x="888963" y="5584565"/>
              <a:chExt cx="1875019" cy="982651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7C1BC2D-4B8A-DAB1-BF8A-B30089A74B46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D42C7320-32A3-C068-F4A6-76D52CE72C38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Packaged Solution Folder</a:t>
                  </a: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285B38F3-2E8A-5F9F-1EBB-B679428EF6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53F1245C-7336-DD0B-73DD-56DA1715F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131" y="5792870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770B9645-45E7-266C-C25A-CCDA8EA33A91}"/>
                </a:ext>
              </a:extLst>
            </p:cNvPr>
            <p:cNvGrpSpPr/>
            <p:nvPr/>
          </p:nvGrpSpPr>
          <p:grpSpPr>
            <a:xfrm>
              <a:off x="2558540" y="3560172"/>
              <a:ext cx="2686938" cy="903634"/>
              <a:chOff x="2648405" y="1736463"/>
              <a:chExt cx="2686938" cy="903634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CCBF0FB7-D499-2378-2775-05472D99F498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48" name="Arrow: Right 47">
                <a:extLst>
                  <a:ext uri="{FF2B5EF4-FFF2-40B4-BE49-F238E27FC236}">
                    <a16:creationId xmlns:a16="http://schemas.microsoft.com/office/drawing/2014/main" id="{9FCAD37E-F4A7-58B4-F9A0-085415B1785F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49" name="Arrow: Right 48">
                <a:extLst>
                  <a:ext uri="{FF2B5EF4-FFF2-40B4-BE49-F238E27FC236}">
                    <a16:creationId xmlns:a16="http://schemas.microsoft.com/office/drawing/2014/main" id="{318E4059-2A22-B5AF-7F00-BE362014D691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5A1BFD9-AA05-8C54-EE6E-D653FAA16023}"/>
              </a:ext>
            </a:extLst>
          </p:cNvPr>
          <p:cNvGrpSpPr/>
          <p:nvPr/>
        </p:nvGrpSpPr>
        <p:grpSpPr>
          <a:xfrm>
            <a:off x="7461228" y="3531942"/>
            <a:ext cx="4098012" cy="935473"/>
            <a:chOff x="7572603" y="3553808"/>
            <a:chExt cx="4098012" cy="935473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126A5E7D-5120-9C78-DA75-1BFE85344F7A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1A84E1F-BBD3-1539-B36A-6D5D442354DA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5E6AEBDA-6E8F-1DB4-6893-FF31D1761B89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2" name="Arrow: Right 51">
                <a:extLst>
                  <a:ext uri="{FF2B5EF4-FFF2-40B4-BE49-F238E27FC236}">
                    <a16:creationId xmlns:a16="http://schemas.microsoft.com/office/drawing/2014/main" id="{3954D619-F506-5AC1-56C6-15B0AFB461CE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3" name="Arrow: Right 52">
                <a:extLst>
                  <a:ext uri="{FF2B5EF4-FFF2-40B4-BE49-F238E27FC236}">
                    <a16:creationId xmlns:a16="http://schemas.microsoft.com/office/drawing/2014/main" id="{B078CAE2-1220-A2AA-32A3-654EE2ACF77F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100AB97-2FD7-43D0-CA96-037F9936CDD1}"/>
              </a:ext>
            </a:extLst>
          </p:cNvPr>
          <p:cNvGrpSpPr/>
          <p:nvPr/>
        </p:nvGrpSpPr>
        <p:grpSpPr>
          <a:xfrm>
            <a:off x="953030" y="5276029"/>
            <a:ext cx="1417478" cy="1231867"/>
            <a:chOff x="883076" y="1526449"/>
            <a:chExt cx="1562529" cy="13579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4CC006-CD66-9EC1-6E34-0F6B276149F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F2A9A7D-563C-9204-D594-D6005E0DB7E1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F5F826D-7F3B-8D3E-BD2D-E3F17270D1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C912AB-5C90-7E39-CC2F-2506EC35099A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CDC206-AC2E-B54B-7827-A4B704293633}"/>
              </a:ext>
            </a:extLst>
          </p:cNvPr>
          <p:cNvGrpSpPr/>
          <p:nvPr/>
        </p:nvGrpSpPr>
        <p:grpSpPr>
          <a:xfrm>
            <a:off x="7172957" y="5465317"/>
            <a:ext cx="4098012" cy="935473"/>
            <a:chOff x="7572603" y="3553808"/>
            <a:chExt cx="4098012" cy="935473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5AA1943-102B-0424-BFBA-19086C00F5F1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0265921-B022-BE52-863F-868FCE999CAB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BD44D054-E106-9F54-87D9-CB2196655D03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DD0AA4AD-1944-79C3-18BA-5A031B04B2D5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1" name="Arrow: Right 30">
                <a:extLst>
                  <a:ext uri="{FF2B5EF4-FFF2-40B4-BE49-F238E27FC236}">
                    <a16:creationId xmlns:a16="http://schemas.microsoft.com/office/drawing/2014/main" id="{9421E3AA-A621-CB2C-D5A8-D5D61292A7F8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0DB118-0902-A580-2C1F-5D7B85788324}"/>
              </a:ext>
            </a:extLst>
          </p:cNvPr>
          <p:cNvGrpSpPr/>
          <p:nvPr/>
        </p:nvGrpSpPr>
        <p:grpSpPr>
          <a:xfrm>
            <a:off x="2483357" y="5315859"/>
            <a:ext cx="4565038" cy="1291417"/>
            <a:chOff x="2483357" y="5315859"/>
            <a:chExt cx="4565038" cy="129141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FF8FF0D-DF5F-1E76-1395-C9F4AC545CF1}"/>
                </a:ext>
              </a:extLst>
            </p:cNvPr>
            <p:cNvGrpSpPr/>
            <p:nvPr/>
          </p:nvGrpSpPr>
          <p:grpSpPr>
            <a:xfrm>
              <a:off x="2483357" y="5471681"/>
              <a:ext cx="2686938" cy="903634"/>
              <a:chOff x="2648405" y="1736463"/>
              <a:chExt cx="2686938" cy="903634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4EE75CE5-5F1B-B8BC-B404-8379848571E3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16" name="Arrow: Right 15">
                <a:extLst>
                  <a:ext uri="{FF2B5EF4-FFF2-40B4-BE49-F238E27FC236}">
                    <a16:creationId xmlns:a16="http://schemas.microsoft.com/office/drawing/2014/main" id="{403549BF-FC45-359B-7E33-8E1E919F43E8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D9998E33-46D3-034B-7958-112F7E1FD2BD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D5E286F-49F8-DF1C-187E-8FFBBC9BE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8662" t="56357" r="42778"/>
            <a:stretch/>
          </p:blipFill>
          <p:spPr>
            <a:xfrm>
              <a:off x="5234348" y="5593181"/>
              <a:ext cx="1814047" cy="101409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94BD81B-3A0D-DCAE-D936-21BE1FD6F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77169" b="90314"/>
            <a:stretch/>
          </p:blipFill>
          <p:spPr>
            <a:xfrm>
              <a:off x="5233092" y="5315859"/>
              <a:ext cx="1814048" cy="281531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8145772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05226-A0FB-B447-53DF-43451DE77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203C-3CF1-6FBB-0524-35FCC71E5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Connecting Fabric Workspace to GIT Repositories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D44BA-47E9-16C6-84F3-4D99E1AD00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</p:spPr>
        <p:txBody>
          <a:bodyPr/>
          <a:lstStyle/>
          <a:p>
            <a:r>
              <a:rPr lang="en-US" dirty="0"/>
              <a:t>Fabric workspace can be connected to GIT repository with 2-way synchronization</a:t>
            </a:r>
          </a:p>
          <a:p>
            <a:pPr lvl="1"/>
            <a:r>
              <a:rPr lang="en-US" dirty="0"/>
              <a:t>Fabric currently supports GIT repositories in Azure Dev Ops and GitHub</a:t>
            </a:r>
          </a:p>
          <a:p>
            <a:pPr lvl="1"/>
            <a:r>
              <a:rPr lang="en-US" dirty="0"/>
              <a:t>Once connected, workspace items serialized as item definition files in GIT repository</a:t>
            </a:r>
          </a:p>
          <a:p>
            <a:pPr lvl="1"/>
            <a:r>
              <a:rPr lang="en-US" dirty="0"/>
              <a:t>Changes made to workspace items can be synchronized to GIT repository files</a:t>
            </a:r>
          </a:p>
          <a:p>
            <a:pPr lvl="1"/>
            <a:r>
              <a:rPr lang="en-US" dirty="0"/>
              <a:t>Changes committed to GIT repository files can be synchronized to workspace items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FFB66D-CEF7-7F65-26AF-797AA5452B6E}"/>
              </a:ext>
            </a:extLst>
          </p:cNvPr>
          <p:cNvGrpSpPr/>
          <p:nvPr/>
        </p:nvGrpSpPr>
        <p:grpSpPr>
          <a:xfrm>
            <a:off x="1122402" y="3252788"/>
            <a:ext cx="2338763" cy="3557967"/>
            <a:chOff x="1358376" y="2950988"/>
            <a:chExt cx="2584359" cy="393159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C4F82CF-B640-7DA8-C908-777557D7C449}"/>
                </a:ext>
              </a:extLst>
            </p:cNvPr>
            <p:cNvSpPr/>
            <p:nvPr/>
          </p:nvSpPr>
          <p:spPr bwMode="auto">
            <a:xfrm>
              <a:off x="1358376" y="2950988"/>
              <a:ext cx="2584359" cy="39315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9E692A4-6549-093E-2F04-A34B86F95F16}"/>
                </a:ext>
              </a:extLst>
            </p:cNvPr>
            <p:cNvGrpSpPr/>
            <p:nvPr/>
          </p:nvGrpSpPr>
          <p:grpSpPr>
            <a:xfrm>
              <a:off x="2159907" y="4382487"/>
              <a:ext cx="789807" cy="712697"/>
              <a:chOff x="3315252" y="2492237"/>
              <a:chExt cx="1034930" cy="1512359"/>
            </a:xfrm>
          </p:grpSpPr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70B35695-4B6C-18D0-C75A-079051811934}"/>
                  </a:ext>
                </a:extLst>
              </p:cNvPr>
              <p:cNvSpPr/>
              <p:nvPr/>
            </p:nvSpPr>
            <p:spPr>
              <a:xfrm rot="5400000">
                <a:off x="2896033" y="3120884"/>
                <a:ext cx="1459483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579B2D45-129C-A590-6B26-F386532BC945}"/>
                  </a:ext>
                </a:extLst>
              </p:cNvPr>
              <p:cNvSpPr/>
              <p:nvPr/>
            </p:nvSpPr>
            <p:spPr>
              <a:xfrm rot="16200000">
                <a:off x="3255695" y="3069261"/>
                <a:ext cx="1461990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41C00E67-5614-8FDD-4A74-6CFA1063FCF8}"/>
                  </a:ext>
                </a:extLst>
              </p:cNvPr>
              <p:cNvSpPr/>
              <p:nvPr/>
            </p:nvSpPr>
            <p:spPr>
              <a:xfrm>
                <a:off x="3315252" y="2920840"/>
                <a:ext cx="1034930" cy="622063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500" b="1" dirty="0"/>
                  <a:t>GIT Integrated Serialization</a:t>
                </a:r>
              </a:p>
            </p:txBody>
          </p:sp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E389B1A-3337-E9E4-9002-256E1714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2759"/>
            <a:stretch/>
          </p:blipFill>
          <p:spPr>
            <a:xfrm>
              <a:off x="1517631" y="5123248"/>
              <a:ext cx="2191377" cy="1614968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4CC81CA-AE2F-99B7-25CA-176FFB0D8425}"/>
                </a:ext>
              </a:extLst>
            </p:cNvPr>
            <p:cNvGrpSpPr/>
            <p:nvPr/>
          </p:nvGrpSpPr>
          <p:grpSpPr>
            <a:xfrm>
              <a:off x="1517632" y="3075034"/>
              <a:ext cx="2191377" cy="1291861"/>
              <a:chOff x="883076" y="1526450"/>
              <a:chExt cx="1562529" cy="92114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C3A71BC-05D2-DD76-8EBE-16FBC7CCCA1B}"/>
                  </a:ext>
                </a:extLst>
              </p:cNvPr>
              <p:cNvSpPr/>
              <p:nvPr/>
            </p:nvSpPr>
            <p:spPr bwMode="auto">
              <a:xfrm>
                <a:off x="883076" y="1526450"/>
                <a:ext cx="1562529" cy="92114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B8D81E6-1764-A3ED-39A5-10520D1428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b="23962"/>
              <a:stretch/>
            </p:blipFill>
            <p:spPr>
              <a:xfrm>
                <a:off x="925692" y="1555080"/>
                <a:ext cx="1477297" cy="85158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44919311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FC3D5-7579-7F2A-126C-3D54BF30C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E904AA3-6015-282E-5882-85872D2F48C8}"/>
              </a:ext>
            </a:extLst>
          </p:cNvPr>
          <p:cNvSpPr/>
          <p:nvPr/>
        </p:nvSpPr>
        <p:spPr bwMode="auto">
          <a:xfrm>
            <a:off x="366149" y="1278193"/>
            <a:ext cx="11704175" cy="46211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854A1C-5E05-2D4B-E174-BE2DF42B9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 High-level Diagram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617F22-BE1A-4AB3-1E12-AD565CB38A0D}"/>
              </a:ext>
            </a:extLst>
          </p:cNvPr>
          <p:cNvGrpSpPr/>
          <p:nvPr/>
        </p:nvGrpSpPr>
        <p:grpSpPr>
          <a:xfrm>
            <a:off x="10439723" y="2195789"/>
            <a:ext cx="1433990" cy="1005914"/>
            <a:chOff x="9170468" y="1820410"/>
            <a:chExt cx="1599204" cy="112180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19106A-10D4-8BA5-CC18-A12B9268DE0F}"/>
                </a:ext>
              </a:extLst>
            </p:cNvPr>
            <p:cNvSpPr/>
            <p:nvPr/>
          </p:nvSpPr>
          <p:spPr bwMode="auto">
            <a:xfrm>
              <a:off x="9170468" y="1820410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1 Workspace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EA0C727-F9D5-8D93-01FC-C81FD73BC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89238" y="2003615"/>
              <a:ext cx="1567758" cy="90589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7EB159C-98E2-C43A-BA93-CFB2CE3F356C}"/>
              </a:ext>
            </a:extLst>
          </p:cNvPr>
          <p:cNvGrpSpPr/>
          <p:nvPr/>
        </p:nvGrpSpPr>
        <p:grpSpPr>
          <a:xfrm>
            <a:off x="10439723" y="3485673"/>
            <a:ext cx="1433990" cy="1005914"/>
            <a:chOff x="9157792" y="3176022"/>
            <a:chExt cx="1599204" cy="112180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5BCF0D9-2028-8963-83FE-ACF8B2B29DA1}"/>
                </a:ext>
              </a:extLst>
            </p:cNvPr>
            <p:cNvSpPr/>
            <p:nvPr/>
          </p:nvSpPr>
          <p:spPr bwMode="auto">
            <a:xfrm>
              <a:off x="9157792" y="3176022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2 Workspace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CA4D631-BDDE-F14A-DEEF-B928A9E8C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3359227"/>
              <a:ext cx="1567758" cy="90589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B4596EE-3251-3559-681A-53E56E91E1C1}"/>
              </a:ext>
            </a:extLst>
          </p:cNvPr>
          <p:cNvGrpSpPr/>
          <p:nvPr/>
        </p:nvGrpSpPr>
        <p:grpSpPr>
          <a:xfrm>
            <a:off x="10439723" y="4775556"/>
            <a:ext cx="1433990" cy="1005914"/>
            <a:chOff x="9157792" y="4510893"/>
            <a:chExt cx="1599204" cy="112180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7220CF6-DE78-40FD-306E-2B0208FB1C9C}"/>
                </a:ext>
              </a:extLst>
            </p:cNvPr>
            <p:cNvSpPr/>
            <p:nvPr/>
          </p:nvSpPr>
          <p:spPr bwMode="auto">
            <a:xfrm>
              <a:off x="9157792" y="4510893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N Workspace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B488D23-8610-C342-0A7B-307E93B74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4694098"/>
              <a:ext cx="1567758" cy="90589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0ACF1B-A58F-BD82-2E0E-CBEC943FCEF8}"/>
              </a:ext>
            </a:extLst>
          </p:cNvPr>
          <p:cNvGrpSpPr/>
          <p:nvPr/>
        </p:nvGrpSpPr>
        <p:grpSpPr>
          <a:xfrm>
            <a:off x="9034198" y="3685235"/>
            <a:ext cx="1355408" cy="623485"/>
            <a:chOff x="7746116" y="3138774"/>
            <a:chExt cx="1511568" cy="69531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32140F95-73DF-63B2-CC41-1E7E13CDA7AF}"/>
                </a:ext>
              </a:extLst>
            </p:cNvPr>
            <p:cNvSpPr/>
            <p:nvPr/>
          </p:nvSpPr>
          <p:spPr>
            <a:xfrm>
              <a:off x="7746116" y="3345803"/>
              <a:ext cx="1511568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401D7EEB-E8BE-8B2B-2067-F901635BF047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01A2847-E722-560C-3471-FC80944132CB}"/>
              </a:ext>
            </a:extLst>
          </p:cNvPr>
          <p:cNvGrpSpPr/>
          <p:nvPr/>
        </p:nvGrpSpPr>
        <p:grpSpPr>
          <a:xfrm>
            <a:off x="9002090" y="2932461"/>
            <a:ext cx="1465305" cy="623485"/>
            <a:chOff x="7732874" y="3138774"/>
            <a:chExt cx="1634127" cy="69531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7A5AC1FD-575B-8DB2-C7FC-C43353A78EA0}"/>
                </a:ext>
              </a:extLst>
            </p:cNvPr>
            <p:cNvSpPr/>
            <p:nvPr/>
          </p:nvSpPr>
          <p:spPr>
            <a:xfrm rot="20164903">
              <a:off x="7732874" y="3322511"/>
              <a:ext cx="1634127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DF24ABD1-FA74-7528-2794-BA576C3A3D58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360D047-5A65-739D-CC49-2374F9652E21}"/>
              </a:ext>
            </a:extLst>
          </p:cNvPr>
          <p:cNvGrpSpPr/>
          <p:nvPr/>
        </p:nvGrpSpPr>
        <p:grpSpPr>
          <a:xfrm>
            <a:off x="9014384" y="4461266"/>
            <a:ext cx="1373841" cy="623485"/>
            <a:chOff x="7709086" y="3138774"/>
            <a:chExt cx="1532125" cy="695319"/>
          </a:xfrm>
        </p:grpSpPr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540FC205-159B-8561-A63E-94C1ED4175F6}"/>
                </a:ext>
              </a:extLst>
            </p:cNvPr>
            <p:cNvSpPr/>
            <p:nvPr/>
          </p:nvSpPr>
          <p:spPr>
            <a:xfrm rot="1096524">
              <a:off x="7709086" y="3338449"/>
              <a:ext cx="1532125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D663A395-218E-6D19-FE78-C0DC3E088245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FC05D97-D6B5-B3A9-4792-068E5604A440}"/>
              </a:ext>
            </a:extLst>
          </p:cNvPr>
          <p:cNvGrpSpPr/>
          <p:nvPr/>
        </p:nvGrpSpPr>
        <p:grpSpPr>
          <a:xfrm>
            <a:off x="4483911" y="1807377"/>
            <a:ext cx="670652" cy="1962908"/>
            <a:chOff x="3096230" y="2456361"/>
            <a:chExt cx="794609" cy="2388555"/>
          </a:xfrm>
          <a:solidFill>
            <a:schemeClr val="accent6">
              <a:lumMod val="50000"/>
            </a:schemeClr>
          </a:solidFill>
        </p:grpSpPr>
        <p:sp>
          <p:nvSpPr>
            <p:cNvPr id="68" name="Arrow: Right 67">
              <a:extLst>
                <a:ext uri="{FF2B5EF4-FFF2-40B4-BE49-F238E27FC236}">
                  <a16:creationId xmlns:a16="http://schemas.microsoft.com/office/drawing/2014/main" id="{958653E0-C749-8098-8F40-0236A779D60E}"/>
                </a:ext>
              </a:extLst>
            </p:cNvPr>
            <p:cNvSpPr/>
            <p:nvPr/>
          </p:nvSpPr>
          <p:spPr>
            <a:xfrm rot="3083963">
              <a:off x="2233053" y="3497079"/>
              <a:ext cx="2388555" cy="307119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BB3F533E-CD19-587A-FCEB-0478CCA9F922}"/>
                </a:ext>
              </a:extLst>
            </p:cNvPr>
            <p:cNvSpPr/>
            <p:nvPr/>
          </p:nvSpPr>
          <p:spPr>
            <a:xfrm>
              <a:off x="3096230" y="3494084"/>
              <a:ext cx="79460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/>
                <a:t>Custom</a:t>
              </a:r>
            </a:p>
            <a:p>
              <a:pPr algn="ctr"/>
              <a:r>
                <a:rPr lang="en-US" sz="800" b="1" dirty="0"/>
                <a:t>Export</a:t>
              </a:r>
            </a:p>
            <a:p>
              <a:pPr algn="ctr"/>
              <a:r>
                <a:rPr lang="en-US" sz="800" b="1" dirty="0"/>
                <a:t>Logic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88952A3-5414-0D91-4A90-0BB9D23995CA}"/>
              </a:ext>
            </a:extLst>
          </p:cNvPr>
          <p:cNvGrpSpPr/>
          <p:nvPr/>
        </p:nvGrpSpPr>
        <p:grpSpPr>
          <a:xfrm>
            <a:off x="5672173" y="2465543"/>
            <a:ext cx="686838" cy="1225379"/>
            <a:chOff x="4958972" y="3266253"/>
            <a:chExt cx="813789" cy="1491097"/>
          </a:xfrm>
          <a:solidFill>
            <a:schemeClr val="accent6">
              <a:lumMod val="50000"/>
            </a:schemeClr>
          </a:solidFill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44C8FFF8-1184-DB86-7662-766E471B7BFF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1EA09E9D-8ED9-697F-FDE7-2AB2CF74E8FB}"/>
                </a:ext>
              </a:extLst>
            </p:cNvPr>
            <p:cNvSpPr/>
            <p:nvPr/>
          </p:nvSpPr>
          <p:spPr>
            <a:xfrm>
              <a:off x="4958972" y="3568092"/>
              <a:ext cx="813789" cy="634366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</a:t>
              </a:r>
            </a:p>
            <a:p>
              <a:pPr algn="ctr"/>
              <a:r>
                <a:rPr lang="en-US" sz="700" b="1" dirty="0"/>
                <a:t>Import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A0BC855-6B68-0BD2-539C-D90DC5942A95}"/>
              </a:ext>
            </a:extLst>
          </p:cNvPr>
          <p:cNvGrpSpPr/>
          <p:nvPr/>
        </p:nvGrpSpPr>
        <p:grpSpPr>
          <a:xfrm>
            <a:off x="3229521" y="1438562"/>
            <a:ext cx="1192444" cy="1009039"/>
            <a:chOff x="883076" y="1526449"/>
            <a:chExt cx="1562529" cy="1357924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AA506873-F70F-E983-EF55-44452B6F5D1E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E5D5B1D-8F3B-80A1-8873-A1204BE38795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6E2A503C-82D1-40C9-59D6-A9982E54E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4148F00-78D2-BD61-56EF-DD56921DF46E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8B026A2D-E137-EF21-F3C4-EFD60507F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989" y="3582756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6" name="Group 95">
            <a:extLst>
              <a:ext uri="{FF2B5EF4-FFF2-40B4-BE49-F238E27FC236}">
                <a16:creationId xmlns:a16="http://schemas.microsoft.com/office/drawing/2014/main" id="{B956B3C0-0D03-3CAD-130A-86CF0C97345C}"/>
              </a:ext>
            </a:extLst>
          </p:cNvPr>
          <p:cNvGrpSpPr/>
          <p:nvPr/>
        </p:nvGrpSpPr>
        <p:grpSpPr>
          <a:xfrm>
            <a:off x="556749" y="2741593"/>
            <a:ext cx="1923213" cy="1259888"/>
            <a:chOff x="153319" y="1451872"/>
            <a:chExt cx="1408499" cy="1322288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DD113E-1CD9-5C93-666E-A1E8A486C417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3052609-0C9A-DCF7-E6DA-A27A24B32509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6882AFCD-D91C-F6E2-0764-64E950BF7674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A3A5CD6B-CC73-4BA7-FCAF-CEF340237ED6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02" name="Picture 101">
                  <a:extLst>
                    <a:ext uri="{FF2B5EF4-FFF2-40B4-BE49-F238E27FC236}">
                      <a16:creationId xmlns:a16="http://schemas.microsoft.com/office/drawing/2014/main" id="{F8960793-C221-0E9D-3368-6F05B80D5D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0EE6E50E-5232-DE92-A08F-F4AA441EC3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6BAF5C9F-C71A-4B48-33E6-C8DE73C7F9DE}"/>
              </a:ext>
            </a:extLst>
          </p:cNvPr>
          <p:cNvSpPr/>
          <p:nvPr/>
        </p:nvSpPr>
        <p:spPr bwMode="auto">
          <a:xfrm>
            <a:off x="2482561" y="3277231"/>
            <a:ext cx="2118434" cy="148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main Branch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3EF4321-1CC3-AADF-56AC-91A15BEFC613}"/>
              </a:ext>
            </a:extLst>
          </p:cNvPr>
          <p:cNvGrpSpPr/>
          <p:nvPr/>
        </p:nvGrpSpPr>
        <p:grpSpPr>
          <a:xfrm>
            <a:off x="3372673" y="2461543"/>
            <a:ext cx="789807" cy="1107198"/>
            <a:chOff x="3278420" y="2529374"/>
            <a:chExt cx="1034930" cy="1391768"/>
          </a:xfrm>
        </p:grpSpPr>
        <p:sp>
          <p:nvSpPr>
            <p:cNvPr id="105" name="Arrow: Right 104">
              <a:extLst>
                <a:ext uri="{FF2B5EF4-FFF2-40B4-BE49-F238E27FC236}">
                  <a16:creationId xmlns:a16="http://schemas.microsoft.com/office/drawing/2014/main" id="{71396614-B399-5619-6900-D2FF263475E2}"/>
                </a:ext>
              </a:extLst>
            </p:cNvPr>
            <p:cNvSpPr/>
            <p:nvPr/>
          </p:nvSpPr>
          <p:spPr>
            <a:xfrm rot="5400000">
              <a:off x="2937761" y="3079158"/>
              <a:ext cx="1376026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6" name="Arrow: Right 105">
              <a:extLst>
                <a:ext uri="{FF2B5EF4-FFF2-40B4-BE49-F238E27FC236}">
                  <a16:creationId xmlns:a16="http://schemas.microsoft.com/office/drawing/2014/main" id="{25EC0473-196D-14DB-7644-855B728BB0A7}"/>
                </a:ext>
              </a:extLst>
            </p:cNvPr>
            <p:cNvSpPr/>
            <p:nvPr/>
          </p:nvSpPr>
          <p:spPr>
            <a:xfrm rot="16200000">
              <a:off x="3290805" y="3071287"/>
              <a:ext cx="1391768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1527002A-A958-18CB-DF26-FF816C708601}"/>
                </a:ext>
              </a:extLst>
            </p:cNvPr>
            <p:cNvSpPr/>
            <p:nvPr/>
          </p:nvSpPr>
          <p:spPr>
            <a:xfrm>
              <a:off x="3278420" y="2881402"/>
              <a:ext cx="1034930" cy="524628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GIT Integrated Serialization</a:t>
              </a:r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07A254FC-6A52-3CE1-9C63-78B0E91F1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441" y="3609859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9" name="Arrow: Right 108">
            <a:extLst>
              <a:ext uri="{FF2B5EF4-FFF2-40B4-BE49-F238E27FC236}">
                <a16:creationId xmlns:a16="http://schemas.microsoft.com/office/drawing/2014/main" id="{5AAE048D-4CC3-D1F4-B447-F20B48DC3A01}"/>
              </a:ext>
            </a:extLst>
          </p:cNvPr>
          <p:cNvSpPr/>
          <p:nvPr/>
        </p:nvSpPr>
        <p:spPr bwMode="auto">
          <a:xfrm>
            <a:off x="2007876" y="3609859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5B7BB46-42B4-75EC-BBED-C99A12D09D9D}"/>
              </a:ext>
            </a:extLst>
          </p:cNvPr>
          <p:cNvGrpSpPr/>
          <p:nvPr/>
        </p:nvGrpSpPr>
        <p:grpSpPr>
          <a:xfrm>
            <a:off x="556749" y="3996818"/>
            <a:ext cx="1923213" cy="1259888"/>
            <a:chOff x="153319" y="1451872"/>
            <a:chExt cx="1408499" cy="1322288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3BD2B0F9-60C0-A29D-01E7-7F1D6CD94E81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6720832E-B4D9-ABB4-20BC-212DB10AD8D1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269106C-42ED-52F5-73D7-BDE050BB0549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C0B55F89-6445-6378-D164-B42FB7E55291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16" name="Picture 115">
                  <a:extLst>
                    <a:ext uri="{FF2B5EF4-FFF2-40B4-BE49-F238E27FC236}">
                      <a16:creationId xmlns:a16="http://schemas.microsoft.com/office/drawing/2014/main" id="{BB917C71-6900-DFD7-36D7-ABBD3714B1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5DFD19C-6C89-F8C4-15BB-952C7DF5D6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7" name="Arrow: Right 116">
            <a:extLst>
              <a:ext uri="{FF2B5EF4-FFF2-40B4-BE49-F238E27FC236}">
                <a16:creationId xmlns:a16="http://schemas.microsoft.com/office/drawing/2014/main" id="{1BEED24B-4FFD-9569-712A-D99B9278DCC5}"/>
              </a:ext>
            </a:extLst>
          </p:cNvPr>
          <p:cNvSpPr/>
          <p:nvPr/>
        </p:nvSpPr>
        <p:spPr bwMode="auto">
          <a:xfrm>
            <a:off x="1960576" y="4288384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8BC48DB5-E975-B719-0CA6-BE62892F8753}"/>
              </a:ext>
            </a:extLst>
          </p:cNvPr>
          <p:cNvGrpSpPr/>
          <p:nvPr/>
        </p:nvGrpSpPr>
        <p:grpSpPr>
          <a:xfrm>
            <a:off x="6818173" y="1772960"/>
            <a:ext cx="787303" cy="1962908"/>
            <a:chOff x="3234974" y="2420466"/>
            <a:chExt cx="932824" cy="2388555"/>
          </a:xfrm>
          <a:solidFill>
            <a:schemeClr val="accent6">
              <a:lumMod val="50000"/>
            </a:schemeClr>
          </a:solidFill>
        </p:grpSpPr>
        <p:sp>
          <p:nvSpPr>
            <p:cNvPr id="123" name="Arrow: Right 122">
              <a:extLst>
                <a:ext uri="{FF2B5EF4-FFF2-40B4-BE49-F238E27FC236}">
                  <a16:creationId xmlns:a16="http://schemas.microsoft.com/office/drawing/2014/main" id="{35BB73BA-773E-04E7-E741-9A6055A1AA29}"/>
                </a:ext>
              </a:extLst>
            </p:cNvPr>
            <p:cNvSpPr/>
            <p:nvPr/>
          </p:nvSpPr>
          <p:spPr>
            <a:xfrm rot="3083963">
              <a:off x="2279650" y="3461184"/>
              <a:ext cx="2388555" cy="307119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DAFBA5A4-3336-9464-D578-940C37381516}"/>
                </a:ext>
              </a:extLst>
            </p:cNvPr>
            <p:cNvSpPr/>
            <p:nvPr/>
          </p:nvSpPr>
          <p:spPr>
            <a:xfrm>
              <a:off x="3234974" y="3565071"/>
              <a:ext cx="932824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Custom</a:t>
              </a:r>
            </a:p>
            <a:p>
              <a:pPr algn="ctr"/>
              <a:r>
                <a:rPr lang="en-US" sz="600" b="1" dirty="0"/>
                <a:t>Export</a:t>
              </a:r>
            </a:p>
            <a:p>
              <a:pPr algn="ctr"/>
              <a:r>
                <a:rPr lang="en-US" sz="600" b="1" dirty="0"/>
                <a:t>Logic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A21596E-FC1B-C932-A80E-08C9371BADC2}"/>
              </a:ext>
            </a:extLst>
          </p:cNvPr>
          <p:cNvGrpSpPr/>
          <p:nvPr/>
        </p:nvGrpSpPr>
        <p:grpSpPr>
          <a:xfrm>
            <a:off x="5442543" y="1443873"/>
            <a:ext cx="1192444" cy="1009039"/>
            <a:chOff x="883076" y="1526449"/>
            <a:chExt cx="1562529" cy="135792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CF9F983F-1625-CFF9-1A58-572D927FCF52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D65422C1-3321-CCB7-75B6-15C54917ADBA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A5188DDC-D538-50AD-31A3-982896271A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D8AE25D-3DFD-D7B6-89F1-6546BED0B2B7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CDFA12-597D-6964-30F5-4773DA4057F2}"/>
              </a:ext>
            </a:extLst>
          </p:cNvPr>
          <p:cNvGrpSpPr/>
          <p:nvPr/>
        </p:nvGrpSpPr>
        <p:grpSpPr>
          <a:xfrm>
            <a:off x="7628471" y="1500491"/>
            <a:ext cx="1192444" cy="1009039"/>
            <a:chOff x="883076" y="1526449"/>
            <a:chExt cx="1562529" cy="135792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34FCFB-5C08-981F-B996-510467032578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6F097D1-D4A9-A40F-1F9D-DEB5BD07E58B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E5549D44-3CF3-FDFE-EEBC-FB10601FAE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42AE90D-87FB-2DDA-A267-84ABDB4E9222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9AFAAF8-5FC8-1E57-2791-6A1A449109F5}"/>
              </a:ext>
            </a:extLst>
          </p:cNvPr>
          <p:cNvGrpSpPr/>
          <p:nvPr/>
        </p:nvGrpSpPr>
        <p:grpSpPr>
          <a:xfrm>
            <a:off x="7823770" y="2496997"/>
            <a:ext cx="894300" cy="1225379"/>
            <a:chOff x="4834943" y="3266253"/>
            <a:chExt cx="1059598" cy="1491097"/>
          </a:xfrm>
          <a:solidFill>
            <a:schemeClr val="accent6">
              <a:lumMod val="50000"/>
            </a:schemeClr>
          </a:solidFill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19943683-383F-16CF-648A-EA9EB770D2EA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9129C96-0FCB-749F-45BC-7344DCF0D341}"/>
                </a:ext>
              </a:extLst>
            </p:cNvPr>
            <p:cNvSpPr/>
            <p:nvPr/>
          </p:nvSpPr>
          <p:spPr>
            <a:xfrm>
              <a:off x="4834943" y="3565071"/>
              <a:ext cx="1059598" cy="688881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Deserialization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8B29FF80-29F9-02FB-9EF0-146A0E01C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4463" y="3568741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273322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63473-876A-D10C-21B7-E903CECF8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B236-657F-2A45-7ACD-72E331C65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5E246-3742-2BB0-6F32-F0D1BD9386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403225" indent="-403225">
              <a:buFont typeface="Wingdings" panose="05000000000000000000" pitchFamily="2" charset="2"/>
              <a:buChar char="Ø"/>
            </a:pPr>
            <a:r>
              <a:rPr lang="en-US" dirty="0"/>
              <a:t>Creating Workspace Items using the Fabric REST APIs</a:t>
            </a:r>
          </a:p>
          <a:p>
            <a:pPr marL="403225" indent="-403225"/>
            <a:r>
              <a:rPr lang="en-US" dirty="0"/>
              <a:t>Challenges in Fabric CI/CD and Solution Deployment</a:t>
            </a:r>
          </a:p>
          <a:p>
            <a:pPr marL="403225" indent="-403225"/>
            <a:r>
              <a:rPr lang="en-US" dirty="0"/>
              <a:t>Configuring Datasource Paths using Deployment Parameters</a:t>
            </a:r>
          </a:p>
          <a:p>
            <a:pPr marL="403225" indent="-403225"/>
            <a:r>
              <a:rPr lang="en-US" dirty="0"/>
              <a:t>Deploying and Updating Solutions from a Source Workspace</a:t>
            </a:r>
          </a:p>
          <a:p>
            <a:pPr marL="403225" indent="-403225"/>
            <a:r>
              <a:rPr lang="en-US" dirty="0"/>
              <a:t>Exporting and Deploying Solutions using Solution Folders</a:t>
            </a:r>
          </a:p>
          <a:p>
            <a:pPr marL="403225" indent="-403225"/>
            <a:r>
              <a:rPr lang="en-US" dirty="0"/>
              <a:t>Connecting Workspaces using Fabric GIT Integration</a:t>
            </a:r>
          </a:p>
          <a:p>
            <a:pPr marL="403225" indent="-403225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7038607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9390-9BE6-9945-2A20-A26702ED8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bg1"/>
                </a:solidFill>
              </a:rPr>
              <a:t>FabricSolutionDeployment</a:t>
            </a:r>
            <a:r>
              <a:rPr lang="en-US" dirty="0"/>
              <a:t> Developer Sample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CBA33-7668-A2BE-0CAF-402D11DAE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31161"/>
          </a:xfrm>
        </p:spPr>
        <p:txBody>
          <a:bodyPr/>
          <a:lstStyle/>
          <a:p>
            <a:r>
              <a:rPr lang="en-US" dirty="0"/>
              <a:t>Sample application demonstrating how to implement solution deployment workflows</a:t>
            </a:r>
          </a:p>
          <a:p>
            <a:pPr lvl="1"/>
            <a:r>
              <a:rPr lang="en-US" dirty="0"/>
              <a:t>Created as a .NET 8 console application using the Fabric REST API .NET SDK</a:t>
            </a:r>
          </a:p>
          <a:p>
            <a:pPr lvl="1"/>
            <a:r>
              <a:rPr lang="en-US" dirty="0"/>
              <a:t>Provides easy learning path for developers to download project and get up and running</a:t>
            </a:r>
          </a:p>
          <a:p>
            <a:pPr lvl="1"/>
            <a:r>
              <a:rPr lang="en-US" b="1" dirty="0">
                <a:hlinkClick r:id="rId2"/>
              </a:rPr>
              <a:t>https://github.com/FabricDevCamp/FabricSolutionDeployment</a:t>
            </a:r>
            <a:r>
              <a:rPr lang="en-US" b="1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EA9D96-FFF6-CCCD-F8F4-E8835237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331" y="3009237"/>
            <a:ext cx="5267463" cy="335594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99BCCF-46E3-58F8-5529-DD9E2907B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964" y="3009237"/>
            <a:ext cx="3189287" cy="33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9119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0491-5FC5-5E5D-693B-BD7524725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for </a:t>
            </a:r>
            <a:r>
              <a:rPr lang="en-US" dirty="0">
                <a:solidFill>
                  <a:schemeClr val="bg1"/>
                </a:solidFill>
              </a:rPr>
              <a:t>FabricSolutionDeployment Sample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56CE0-1D63-3FCA-CA6A-1CABA78D9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31873"/>
          </a:xfrm>
        </p:spPr>
        <p:txBody>
          <a:bodyPr/>
          <a:lstStyle/>
          <a:p>
            <a:r>
              <a:rPr lang="en-US" dirty="0"/>
              <a:t>FabricSolutionDeployment based on constrained set of workspace item types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Lakehouse</a:t>
            </a:r>
            <a:r>
              <a:rPr lang="en-US" dirty="0"/>
              <a:t> (with shortcuts)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Notebook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Data Pipeline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Semantic Model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Report</a:t>
            </a:r>
            <a:endParaRPr lang="en-US" b="1" dirty="0">
              <a:solidFill>
                <a:srgbClr val="8A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FabricSolutionDeployment uses predetermined set of connection types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Web</a:t>
            </a:r>
            <a:r>
              <a:rPr lang="en-US" dirty="0"/>
              <a:t> connections with anonymous access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AzureDataLakeStorage</a:t>
            </a:r>
            <a:r>
              <a:rPr lang="en-US" dirty="0"/>
              <a:t> connections with account key credentials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SQL</a:t>
            </a:r>
            <a:r>
              <a:rPr lang="en-US" dirty="0"/>
              <a:t> connections to SQL endpoint of lakehouse with service principal credentials</a:t>
            </a:r>
          </a:p>
        </p:txBody>
      </p:sp>
    </p:spTree>
    <p:extLst>
      <p:ext uri="{BB962C8B-B14F-4D97-AF65-F5344CB8AC3E}">
        <p14:creationId xmlns:p14="http://schemas.microsoft.com/office/powerpoint/2010/main" val="55020270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58ABB-3954-117E-6231-4333C8890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CCC3AE0E-3630-96D8-5FB8-58B5B7AA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 Files 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FB60616F-E5CA-45FE-F267-13C6B89355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ALM strategy with CI/CD based on item definition files</a:t>
            </a:r>
          </a:p>
          <a:p>
            <a:pPr lvl="1"/>
            <a:r>
              <a:rPr lang="en-US" dirty="0"/>
              <a:t>Fabric automatically serializes workspace items into set of item definition files</a:t>
            </a:r>
          </a:p>
          <a:p>
            <a:pPr lvl="1"/>
            <a:r>
              <a:rPr lang="en-US" dirty="0"/>
              <a:t>Each type of workspace item defines the set of files that constitutes a valid item definition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C1BF8B-E798-CDC0-5E72-32DABEF2E7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9" t="2729" r="1569" b="1709"/>
          <a:stretch/>
        </p:blipFill>
        <p:spPr>
          <a:xfrm>
            <a:off x="1005264" y="2778084"/>
            <a:ext cx="2928647" cy="1593875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F6FE3C9A-B383-05F3-9098-E51A4CD59DAD}"/>
              </a:ext>
            </a:extLst>
          </p:cNvPr>
          <p:cNvGrpSpPr/>
          <p:nvPr/>
        </p:nvGrpSpPr>
        <p:grpSpPr>
          <a:xfrm>
            <a:off x="3773214" y="3706251"/>
            <a:ext cx="3981040" cy="784385"/>
            <a:chOff x="3773214" y="3706251"/>
            <a:chExt cx="3981040" cy="78438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AE10C02-F95E-FEFB-F862-84B56D379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801" t="3131"/>
            <a:stretch/>
          </p:blipFill>
          <p:spPr>
            <a:xfrm>
              <a:off x="4406653" y="3706251"/>
              <a:ext cx="3347601" cy="7843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D347ED7-2131-2446-A88A-FC08D99AEAEE}"/>
                </a:ext>
              </a:extLst>
            </p:cNvPr>
            <p:cNvCxnSpPr>
              <a:cxnSpLocks/>
            </p:cNvCxnSpPr>
            <p:nvPr/>
          </p:nvCxnSpPr>
          <p:spPr>
            <a:xfrm>
              <a:off x="3773214" y="3809499"/>
              <a:ext cx="588115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oval" w="sm" len="sm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CD5304E-6505-77D6-0B5E-D706036786A9}"/>
              </a:ext>
            </a:extLst>
          </p:cNvPr>
          <p:cNvGrpSpPr/>
          <p:nvPr/>
        </p:nvGrpSpPr>
        <p:grpSpPr>
          <a:xfrm>
            <a:off x="6999308" y="2545117"/>
            <a:ext cx="4566259" cy="1451180"/>
            <a:chOff x="6999308" y="2545117"/>
            <a:chExt cx="4566259" cy="145118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AE182C8-7C99-7888-D35C-7A01504BD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57190" y="2545117"/>
              <a:ext cx="2508377" cy="46593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1E248B4-8082-34DC-A525-E1101D979C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99308" y="2904553"/>
              <a:ext cx="1944996" cy="1091744"/>
            </a:xfrm>
            <a:prstGeom prst="straightConnector1">
              <a:avLst/>
            </a:prstGeom>
            <a:ln w="28575">
              <a:solidFill>
                <a:srgbClr val="C00000"/>
              </a:solidFill>
              <a:headEnd type="oval" w="sm" len="sm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B941C8E-58A1-ECAB-5895-73FDB1B1BD6A}"/>
              </a:ext>
            </a:extLst>
          </p:cNvPr>
          <p:cNvGrpSpPr/>
          <p:nvPr/>
        </p:nvGrpSpPr>
        <p:grpSpPr>
          <a:xfrm>
            <a:off x="7684007" y="3141138"/>
            <a:ext cx="3881560" cy="2297751"/>
            <a:chOff x="7684007" y="3141138"/>
            <a:chExt cx="3881560" cy="22977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B21B8E7-91D6-57D6-AAF9-FB45A2AD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63572" y="3141138"/>
              <a:ext cx="2501995" cy="229775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C96EA4D-0E9F-F18E-DCBB-DB18BBA9AD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84007" y="4188205"/>
              <a:ext cx="1260297" cy="19278"/>
            </a:xfrm>
            <a:prstGeom prst="straightConnector1">
              <a:avLst/>
            </a:prstGeom>
            <a:ln w="28575">
              <a:solidFill>
                <a:srgbClr val="C00000"/>
              </a:solidFill>
              <a:headEnd type="oval" w="sm" len="sm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122CBE2-239A-7559-DA3E-950C21017077}"/>
              </a:ext>
            </a:extLst>
          </p:cNvPr>
          <p:cNvGrpSpPr/>
          <p:nvPr/>
        </p:nvGrpSpPr>
        <p:grpSpPr>
          <a:xfrm>
            <a:off x="6790813" y="4411161"/>
            <a:ext cx="4783392" cy="2424394"/>
            <a:chOff x="6790813" y="4411161"/>
            <a:chExt cx="4783392" cy="242439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293FD0F-57F1-12FA-6216-7FC9C509B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059444" y="5590940"/>
              <a:ext cx="2514761" cy="12446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97B288A1-FFE1-FE4C-2130-0BFEA2ACDBDA}"/>
                </a:ext>
              </a:extLst>
            </p:cNvPr>
            <p:cNvCxnSpPr>
              <a:cxnSpLocks/>
            </p:cNvCxnSpPr>
            <p:nvPr/>
          </p:nvCxnSpPr>
          <p:spPr>
            <a:xfrm>
              <a:off x="6790813" y="4411161"/>
              <a:ext cx="2153491" cy="1419514"/>
            </a:xfrm>
            <a:prstGeom prst="straightConnector1">
              <a:avLst/>
            </a:prstGeom>
            <a:ln w="28575">
              <a:solidFill>
                <a:srgbClr val="C00000"/>
              </a:solidFill>
              <a:headEnd type="oval" w="sm" len="sm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2751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B74BC-435B-1A52-0077-941375EE9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Item Definitions to the Create Item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8E329-F4C1-5E4A-1936-C7FDEAE07A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Tricky low-level developer details</a:t>
            </a:r>
          </a:p>
          <a:p>
            <a:pPr lvl="1"/>
            <a:r>
              <a:rPr lang="en-US" dirty="0"/>
              <a:t>Item definitions passed across network using JSON.</a:t>
            </a:r>
          </a:p>
          <a:p>
            <a:pPr lvl="1"/>
            <a:r>
              <a:rPr lang="en-US" dirty="0"/>
              <a:t>Item definitions contain collection of file known as item definition parts</a:t>
            </a:r>
          </a:p>
          <a:p>
            <a:pPr lvl="1"/>
            <a:r>
              <a:rPr lang="en-US" dirty="0"/>
              <a:t>Item definition part content must be base64 encoded to pass across network</a:t>
            </a:r>
          </a:p>
          <a:p>
            <a:pPr lvl="1"/>
            <a:r>
              <a:rPr lang="en-US" dirty="0"/>
              <a:t>Developer must deal with encoding/decoding to/from base64 encoded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EFD651-A6CA-F0D2-6224-2350372AA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761" y="3442894"/>
            <a:ext cx="3027820" cy="1329402"/>
          </a:xfrm>
          <a:prstGeom prst="rect">
            <a:avLst/>
          </a:prstGeom>
          <a:ln>
            <a:solidFill>
              <a:srgbClr val="6C00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6F473F-F345-5E43-8668-86BF11C28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218" y="3442894"/>
            <a:ext cx="2978505" cy="1692547"/>
          </a:xfrm>
          <a:prstGeom prst="rect">
            <a:avLst/>
          </a:prstGeom>
          <a:ln>
            <a:solidFill>
              <a:srgbClr val="6C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A9284F-5E92-DED1-6C56-D1CC25D0F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781" y="3442894"/>
            <a:ext cx="2396343" cy="1229869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54663556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DB372-20C4-F3FB-1CBF-BD0E03C6D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32026EA-527C-F2A8-3314-DBBFB0321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Power BI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2E516-1583-2904-4797-916BB878B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2" y="1158644"/>
            <a:ext cx="8026224" cy="3046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FC4E8B-9190-7A37-814A-28D7862B7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788" y="1158644"/>
            <a:ext cx="3760011" cy="23386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484162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62C21-50FC-1488-694E-F4296DB51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Semantic Model using CreateItem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13D5F-41E8-86B1-DF9B-B1673DDF94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431709"/>
          </a:xfrm>
        </p:spPr>
        <p:txBody>
          <a:bodyPr/>
          <a:lstStyle/>
          <a:p>
            <a:r>
              <a:rPr lang="en-US" dirty="0"/>
              <a:t>Call </a:t>
            </a:r>
            <a:r>
              <a:rPr lang="en-US" sz="2000" b="1" dirty="0">
                <a:solidFill>
                  <a:srgbClr val="6C0000"/>
                </a:solidFill>
              </a:rPr>
              <a:t>FabricUserApi.CreateItem</a:t>
            </a:r>
            <a:r>
              <a:rPr lang="en-US" dirty="0"/>
              <a:t> passing </a:t>
            </a:r>
            <a:r>
              <a:rPr lang="en-US" sz="2000" b="1" dirty="0">
                <a:solidFill>
                  <a:srgbClr val="6C0000"/>
                </a:solidFill>
              </a:rPr>
              <a:t>FabricItemCreateRequest</a:t>
            </a:r>
            <a:r>
              <a:rPr lang="en-US" dirty="0"/>
              <a:t> instance</a:t>
            </a:r>
          </a:p>
          <a:p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pPr>
              <a:spcBef>
                <a:spcPts val="1800"/>
              </a:spcBef>
            </a:pPr>
            <a:r>
              <a:rPr lang="en-US" sz="2000" b="1" dirty="0">
                <a:solidFill>
                  <a:srgbClr val="6C0000"/>
                </a:solidFill>
              </a:rPr>
              <a:t>CreateItem</a:t>
            </a:r>
            <a:r>
              <a:rPr lang="en-US" dirty="0"/>
              <a:t> method calls </a:t>
            </a:r>
            <a:r>
              <a:rPr lang="en-US" sz="2000" b="1" dirty="0">
                <a:solidFill>
                  <a:srgbClr val="680000"/>
                </a:solidFill>
              </a:rPr>
              <a:t>CreateItem</a:t>
            </a:r>
            <a:r>
              <a:rPr lang="en-US" dirty="0"/>
              <a:t> API using </a:t>
            </a:r>
            <a:r>
              <a:rPr lang="en-US" sz="2000" b="1" dirty="0" err="1">
                <a:solidFill>
                  <a:srgbClr val="680000"/>
                </a:solidFill>
              </a:rPr>
              <a:t>Core.Items</a:t>
            </a:r>
            <a:r>
              <a:rPr lang="en-US" dirty="0"/>
              <a:t> client from .NETSDK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21FBBB-3C20-85D2-01AA-0C62458CB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549" y="4327837"/>
            <a:ext cx="9573961" cy="1228896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966D81-2986-5832-953E-BEFB6FB8F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49" y="1779986"/>
            <a:ext cx="10536120" cy="164805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385607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9EF40-FA84-6F1C-0EB6-D31015D7F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F01A-9EFB-1601-4659-21F20B8D4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B2B5E-142A-2816-3398-5408698488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344488" indent="-344488"/>
            <a:r>
              <a:rPr lang="en-US" dirty="0"/>
              <a:t>Fabric Strategies for CI/CD and Automating Solution Deployment</a:t>
            </a:r>
          </a:p>
          <a:p>
            <a:pPr marL="344488" indent="-344488"/>
            <a:r>
              <a:rPr lang="en-US" dirty="0"/>
              <a:t>Creating Workspace Items using the Fabric REST APIs</a:t>
            </a:r>
          </a:p>
          <a:p>
            <a:pPr marL="344488" indent="-344488"/>
            <a:r>
              <a:rPr lang="en-US" dirty="0"/>
              <a:t>Challenges in Fabric CI/CD and Solution Deployment</a:t>
            </a:r>
          </a:p>
          <a:p>
            <a:pPr marL="344488" indent="-344488"/>
            <a:r>
              <a:rPr lang="en-US" dirty="0"/>
              <a:t>Configuring Datasource Paths using Deployment Parameters</a:t>
            </a:r>
          </a:p>
          <a:p>
            <a:pPr marL="344488" indent="-344488"/>
            <a:r>
              <a:rPr lang="en-US" dirty="0"/>
              <a:t>Deploying and Updating Solutions from a Source Workspace</a:t>
            </a:r>
          </a:p>
          <a:p>
            <a:pPr marL="344488" indent="-344488"/>
            <a:r>
              <a:rPr lang="en-US" dirty="0"/>
              <a:t>Exporting and Deploying Solutions using Solution Folders</a:t>
            </a:r>
          </a:p>
          <a:p>
            <a:pPr marL="344488" indent="-344488"/>
            <a:r>
              <a:rPr lang="en-US" dirty="0"/>
              <a:t>Connecting Workspaces using Fabric GIT Integration</a:t>
            </a:r>
          </a:p>
          <a:p>
            <a:pPr marL="344488" indent="-344488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259544851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E7EB5-707A-ABC5-5D14-8952442F2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the Semantic Model After Creation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05D79-8ADC-18DB-A531-0F46CED2AE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857466"/>
          </a:xfrm>
        </p:spPr>
        <p:txBody>
          <a:bodyPr/>
          <a:lstStyle/>
          <a:p>
            <a:r>
              <a:rPr lang="en-US" dirty="0"/>
              <a:t>Imported semantic model needs to be refreshed after creating from item definition</a:t>
            </a:r>
          </a:p>
          <a:p>
            <a:pPr lvl="1"/>
            <a:r>
              <a:rPr lang="en-US" dirty="0"/>
              <a:t>Call to </a:t>
            </a:r>
            <a:r>
              <a:rPr lang="en-US" sz="1600" b="1" dirty="0">
                <a:solidFill>
                  <a:srgbClr val="6C0000"/>
                </a:solidFill>
              </a:rPr>
              <a:t>CreateItem</a:t>
            </a:r>
            <a:r>
              <a:rPr lang="en-US" dirty="0"/>
              <a:t> creates semantic model but does not populate model with imported data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07988" lvl="4"/>
            <a:endParaRPr lang="en-US" dirty="0"/>
          </a:p>
          <a:p>
            <a:r>
              <a:rPr lang="en-US" dirty="0"/>
              <a:t>Currently, </a:t>
            </a:r>
            <a:r>
              <a:rPr lang="en-US" sz="2200" b="1" dirty="0">
                <a:solidFill>
                  <a:srgbClr val="680000"/>
                </a:solidFill>
              </a:rPr>
              <a:t>Power BI REST API</a:t>
            </a:r>
            <a:r>
              <a:rPr lang="en-US" dirty="0"/>
              <a:t> required to bind connection and refresh semantic model</a:t>
            </a:r>
          </a:p>
          <a:p>
            <a:pPr lvl="1"/>
            <a:r>
              <a:rPr lang="en-US" dirty="0"/>
              <a:t>Developer binds semantic model to connection using </a:t>
            </a:r>
            <a:r>
              <a:rPr lang="en-US" sz="1400" b="1" dirty="0" err="1">
                <a:solidFill>
                  <a:srgbClr val="680000"/>
                </a:solidFill>
              </a:rPr>
              <a:t>BindToGatewayInGroup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In the fullness of time, this binding and refresh functionality will be added to the Fabric REST API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489186-D059-FD86-A830-EC4ACD4B0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609" y="2076997"/>
            <a:ext cx="10164594" cy="1657581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EBD240-A3B1-DD2B-093D-C2B957B29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435" y="5125336"/>
            <a:ext cx="8864809" cy="1657581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469175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686CD-EC4C-1032-8FA9-579822FE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Custom Power BI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ADA94-A098-8164-44ED-885ADD5657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5DA611-DB86-5468-2C3C-DCBEA4D5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74" y="1765799"/>
            <a:ext cx="6992326" cy="11145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05F9A3-2556-715C-2BAB-A0F75FC003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88" t="3198"/>
          <a:stretch/>
        </p:blipFill>
        <p:spPr>
          <a:xfrm>
            <a:off x="852055" y="3049409"/>
            <a:ext cx="2923824" cy="5458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70FD63B-B88C-25F9-EAD2-9B137FF66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0948" y="3049408"/>
            <a:ext cx="2924583" cy="27245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069871A-6DD2-50CF-86C4-E78D883F3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55" y="3774818"/>
            <a:ext cx="3077004" cy="18481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3BBB6F0-3641-63D0-4C03-645F319A77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0066" y="3036527"/>
            <a:ext cx="2248214" cy="14765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207261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1B44D-71A8-F528-8EFE-9CD9FC462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46F57199-E3BF-33D0-88C8-3E91DBFB1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Notebook Solution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C067D1-F157-7F3D-E655-5326C2EF9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590" y="1087497"/>
            <a:ext cx="3764821" cy="30524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C5955AF-E221-5D2D-B4FF-91E03AE3A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64" y="1087497"/>
            <a:ext cx="7964071" cy="383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6019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40F99-C400-09D1-9CDD-B050749A2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94E6-5AF3-6630-7A56-7783E6F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Sequence of Deployment Steps in Notebook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036BAF-3BE3-C2D1-D343-0F49C1E98A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</p:spPr>
        <p:txBody>
          <a:bodyPr/>
          <a:lstStyle/>
          <a:p>
            <a:r>
              <a:rPr lang="en-US" dirty="0"/>
              <a:t>Create lakehouse</a:t>
            </a:r>
          </a:p>
          <a:p>
            <a:pPr lvl="1"/>
            <a:r>
              <a:rPr lang="en-US" dirty="0"/>
              <a:t>Lakehouse has no dependencies on other workspace items</a:t>
            </a:r>
          </a:p>
          <a:p>
            <a:pPr lvl="1"/>
            <a:r>
              <a:rPr lang="en-US" dirty="0"/>
              <a:t>After creation, track lakehouse id for later use</a:t>
            </a:r>
          </a:p>
          <a:p>
            <a:pPr lvl="1"/>
            <a:r>
              <a:rPr lang="en-US" dirty="0"/>
              <a:t>Query lakehouse properties to discover SQL endpoint server connect string and database Id</a:t>
            </a:r>
          </a:p>
          <a:p>
            <a:r>
              <a:rPr lang="en-US" dirty="0"/>
              <a:t>Create notebook</a:t>
            </a:r>
          </a:p>
          <a:p>
            <a:pPr lvl="1"/>
            <a:r>
              <a:rPr lang="en-US" dirty="0"/>
              <a:t>Create notebook using updated item definition that includes workspace id &amp; lakehouse id</a:t>
            </a:r>
          </a:p>
          <a:p>
            <a:pPr lvl="1"/>
            <a:r>
              <a:rPr lang="en-US" dirty="0"/>
              <a:t>Run notebook and monitor execution until completion to create lakehouse table schema </a:t>
            </a:r>
          </a:p>
          <a:p>
            <a:r>
              <a:rPr lang="en-US" dirty="0"/>
              <a:t>Create DirectLake semantic model</a:t>
            </a:r>
          </a:p>
          <a:p>
            <a:pPr lvl="1"/>
            <a:r>
              <a:rPr lang="en-US" dirty="0"/>
              <a:t>Create semantic model using updated item definition that includes SQL endpoint connect string</a:t>
            </a:r>
          </a:p>
          <a:p>
            <a:pPr lvl="1"/>
            <a:r>
              <a:rPr lang="en-US" dirty="0"/>
              <a:t>After creation, track semantic model id for later use</a:t>
            </a:r>
          </a:p>
          <a:p>
            <a:pPr lvl="1"/>
            <a:r>
              <a:rPr lang="en-US" dirty="0"/>
              <a:t>After creation, create &amp; bind connection and then refresh semantic model (if required)</a:t>
            </a:r>
          </a:p>
          <a:p>
            <a:r>
              <a:rPr lang="en-US" dirty="0"/>
              <a:t>Create Power BI report</a:t>
            </a:r>
          </a:p>
          <a:p>
            <a:pPr lvl="1"/>
            <a:r>
              <a:rPr lang="en-US" dirty="0"/>
              <a:t>Create report using updated item definition that includes semantic model id</a:t>
            </a:r>
          </a:p>
        </p:txBody>
      </p:sp>
    </p:spTree>
    <p:extLst>
      <p:ext uri="{BB962C8B-B14F-4D97-AF65-F5344CB8AC3E}">
        <p14:creationId xmlns:p14="http://schemas.microsoft.com/office/powerpoint/2010/main" val="3247753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6A6CD-3F02-213F-443A-D14BF28AB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0A7C87-5264-17FC-9AAB-43D5C801601F}"/>
              </a:ext>
            </a:extLst>
          </p:cNvPr>
          <p:cNvSpPr/>
          <p:nvPr/>
        </p:nvSpPr>
        <p:spPr>
          <a:xfrm>
            <a:off x="1099476" y="2934050"/>
            <a:ext cx="10237521" cy="3522526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58" name="Title 57">
            <a:extLst>
              <a:ext uri="{FF2B5EF4-FFF2-40B4-BE49-F238E27FC236}">
                <a16:creationId xmlns:a16="http://schemas.microsoft.com/office/drawing/2014/main" id="{27159CCE-23E8-2926-D99F-47ADD143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Spark Jobs to Create Lakehouse Tables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22B05-3D23-7994-7A2D-EF5C2445DA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Fabric provides Spark runtime </a:t>
            </a:r>
          </a:p>
          <a:p>
            <a:pPr lvl="1"/>
            <a:r>
              <a:rPr lang="en-US" dirty="0"/>
              <a:t>Notebooks contain python code commonly used to ingest data files and build tables</a:t>
            </a:r>
          </a:p>
          <a:p>
            <a:pPr lvl="1"/>
            <a:r>
              <a:rPr lang="en-US" dirty="0"/>
              <a:t>Common practice to follow medallion architectures (bronze&gt;silver&gt;gold)</a:t>
            </a:r>
          </a:p>
          <a:p>
            <a:pPr lvl="1"/>
            <a:r>
              <a:rPr lang="en-US" dirty="0"/>
              <a:t>Fabric REST APIs provide Job Scheduler to run notebook and monitor its execution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EFD6753-46F1-8830-152F-42F7E1FE1701}"/>
              </a:ext>
            </a:extLst>
          </p:cNvPr>
          <p:cNvGrpSpPr/>
          <p:nvPr/>
        </p:nvGrpSpPr>
        <p:grpSpPr>
          <a:xfrm>
            <a:off x="2609146" y="3118354"/>
            <a:ext cx="8542278" cy="2996222"/>
            <a:chOff x="3473844" y="3437537"/>
            <a:chExt cx="5216716" cy="221692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7CFB7-C3A2-BA94-4871-92F20E3009B0}"/>
                </a:ext>
              </a:extLst>
            </p:cNvPr>
            <p:cNvSpPr/>
            <p:nvPr/>
          </p:nvSpPr>
          <p:spPr bwMode="auto">
            <a:xfrm>
              <a:off x="3473844" y="3437537"/>
              <a:ext cx="5216716" cy="2216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Lakehouse</a:t>
              </a:r>
              <a:endPara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D586CA42-5A16-CD5E-E184-0DD11E130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12108" y="3487724"/>
              <a:ext cx="153204" cy="15799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CCA5F40-88FE-DF68-17CF-0F2B8FD49AE0}"/>
              </a:ext>
            </a:extLst>
          </p:cNvPr>
          <p:cNvGrpSpPr/>
          <p:nvPr/>
        </p:nvGrpSpPr>
        <p:grpSpPr>
          <a:xfrm>
            <a:off x="1398343" y="4030823"/>
            <a:ext cx="836245" cy="836245"/>
            <a:chOff x="8784735" y="3154246"/>
            <a:chExt cx="640918" cy="64091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31009A8-2A99-5849-2258-51B4593D0B8C}"/>
                </a:ext>
              </a:extLst>
            </p:cNvPr>
            <p:cNvSpPr/>
            <p:nvPr/>
          </p:nvSpPr>
          <p:spPr bwMode="auto">
            <a:xfrm>
              <a:off x="8784735" y="3154246"/>
              <a:ext cx="640918" cy="6409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93F1545-25BD-1E41-1B92-26CCEF66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82130" y="3340445"/>
              <a:ext cx="427279" cy="44063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05B5EE-5CE0-87AF-5936-7812AED161D8}"/>
                </a:ext>
              </a:extLst>
            </p:cNvPr>
            <p:cNvSpPr txBox="1"/>
            <p:nvPr/>
          </p:nvSpPr>
          <p:spPr>
            <a:xfrm>
              <a:off x="8784735" y="3154246"/>
              <a:ext cx="640918" cy="165623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notebook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B06626F-7318-E2FF-5A33-192F780E6504}"/>
              </a:ext>
            </a:extLst>
          </p:cNvPr>
          <p:cNvGrpSpPr/>
          <p:nvPr/>
        </p:nvGrpSpPr>
        <p:grpSpPr>
          <a:xfrm>
            <a:off x="2152627" y="3528183"/>
            <a:ext cx="3374581" cy="2404181"/>
            <a:chOff x="3006736" y="3719834"/>
            <a:chExt cx="3374581" cy="2404181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EF088F3-6227-3E4B-9726-65ABA2E2716E}"/>
                </a:ext>
              </a:extLst>
            </p:cNvPr>
            <p:cNvSpPr/>
            <p:nvPr/>
          </p:nvSpPr>
          <p:spPr bwMode="auto">
            <a:xfrm>
              <a:off x="3719142" y="3719834"/>
              <a:ext cx="2662175" cy="2404181"/>
            </a:xfrm>
            <a:prstGeom prst="rect">
              <a:avLst/>
            </a:prstGeom>
            <a:solidFill>
              <a:srgbClr val="CD7F32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bronze layer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1556FA0D-0F42-A6C8-90DB-0CAD33FC2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14064" y="4004135"/>
              <a:ext cx="1573868" cy="1607959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CDF9E55-1867-8722-81A0-EBB38DE51F3D}"/>
                </a:ext>
              </a:extLst>
            </p:cNvPr>
            <p:cNvGrpSpPr/>
            <p:nvPr/>
          </p:nvGrpSpPr>
          <p:grpSpPr>
            <a:xfrm>
              <a:off x="3006736" y="4527640"/>
              <a:ext cx="1300806" cy="448836"/>
              <a:chOff x="163597" y="3646301"/>
              <a:chExt cx="1300806" cy="448836"/>
            </a:xfrm>
          </p:grpSpPr>
          <p:sp>
            <p:nvSpPr>
              <p:cNvPr id="46" name="Arrow: Right 45">
                <a:extLst>
                  <a:ext uri="{FF2B5EF4-FFF2-40B4-BE49-F238E27FC236}">
                    <a16:creationId xmlns:a16="http://schemas.microsoft.com/office/drawing/2014/main" id="{9A7AAB30-54D9-5F18-E6C4-D7E3F6646535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49" name="Graphic 48">
                <a:extLst>
                  <a:ext uri="{FF2B5EF4-FFF2-40B4-BE49-F238E27FC236}">
                    <a16:creationId xmlns:a16="http://schemas.microsoft.com/office/drawing/2014/main" id="{3AE24EBC-9716-CCEE-1C71-CEA19FFFF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6182E5B-C7C5-6093-D960-DE903CE73F56}"/>
              </a:ext>
            </a:extLst>
          </p:cNvPr>
          <p:cNvGrpSpPr/>
          <p:nvPr/>
        </p:nvGrpSpPr>
        <p:grpSpPr>
          <a:xfrm>
            <a:off x="1403410" y="3156547"/>
            <a:ext cx="778464" cy="699287"/>
            <a:chOff x="2264921" y="3600796"/>
            <a:chExt cx="637374" cy="641339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912B1FA-0BE3-F553-ACD6-85335E91A67C}"/>
                </a:ext>
              </a:extLst>
            </p:cNvPr>
            <p:cNvGrpSpPr/>
            <p:nvPr/>
          </p:nvGrpSpPr>
          <p:grpSpPr>
            <a:xfrm>
              <a:off x="2272180" y="3601217"/>
              <a:ext cx="630115" cy="640918"/>
              <a:chOff x="2272180" y="3601217"/>
              <a:chExt cx="630115" cy="64091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15D71401-99FE-D6EE-D761-1148EB0E546F}"/>
                  </a:ext>
                </a:extLst>
              </p:cNvPr>
              <p:cNvSpPr/>
              <p:nvPr/>
            </p:nvSpPr>
            <p:spPr bwMode="auto">
              <a:xfrm>
                <a:off x="2272180" y="3601217"/>
                <a:ext cx="630115" cy="64091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b="1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830D7197-2F79-0586-74B8-6716BE3FDE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339260" y="3753322"/>
                <a:ext cx="481584" cy="481584"/>
              </a:xfrm>
              <a:prstGeom prst="rect">
                <a:avLst/>
              </a:prstGeom>
            </p:spPr>
          </p:pic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8612C95-148F-E35B-CB65-5D71E3A1C3DD}"/>
                </a:ext>
              </a:extLst>
            </p:cNvPr>
            <p:cNvSpPr txBox="1"/>
            <p:nvPr/>
          </p:nvSpPr>
          <p:spPr>
            <a:xfrm>
              <a:off x="2264921" y="3600796"/>
              <a:ext cx="630115" cy="14113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Environment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1D6FD6A-76FA-9282-154D-F72CCCED6A95}"/>
              </a:ext>
            </a:extLst>
          </p:cNvPr>
          <p:cNvGrpSpPr/>
          <p:nvPr/>
        </p:nvGrpSpPr>
        <p:grpSpPr>
          <a:xfrm>
            <a:off x="4664236" y="3524128"/>
            <a:ext cx="3555415" cy="2412126"/>
            <a:chOff x="5518345" y="3715779"/>
            <a:chExt cx="3555415" cy="241212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E808D2D-453F-3EFB-E084-56C2665E6450}"/>
                </a:ext>
              </a:extLst>
            </p:cNvPr>
            <p:cNvSpPr/>
            <p:nvPr/>
          </p:nvSpPr>
          <p:spPr bwMode="auto">
            <a:xfrm>
              <a:off x="6365098" y="3715779"/>
              <a:ext cx="2708662" cy="2412126"/>
            </a:xfrm>
            <a:prstGeom prst="rect">
              <a:avLst/>
            </a:prstGeom>
            <a:solidFill>
              <a:srgbClr val="C0C0C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silver layer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11739C6-FDC2-6D89-CBED-065087CACB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4635"/>
            <a:stretch/>
          </p:blipFill>
          <p:spPr>
            <a:xfrm>
              <a:off x="6637335" y="4048579"/>
              <a:ext cx="2187496" cy="16079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C3A8791F-9693-2835-B15E-BFFFD82C9A21}"/>
                </a:ext>
              </a:extLst>
            </p:cNvPr>
            <p:cNvGrpSpPr/>
            <p:nvPr/>
          </p:nvGrpSpPr>
          <p:grpSpPr>
            <a:xfrm>
              <a:off x="5518345" y="4532845"/>
              <a:ext cx="1300806" cy="448836"/>
              <a:chOff x="163597" y="3646301"/>
              <a:chExt cx="1300806" cy="448836"/>
            </a:xfrm>
          </p:grpSpPr>
          <p:sp>
            <p:nvSpPr>
              <p:cNvPr id="70" name="Arrow: Right 69">
                <a:extLst>
                  <a:ext uri="{FF2B5EF4-FFF2-40B4-BE49-F238E27FC236}">
                    <a16:creationId xmlns:a16="http://schemas.microsoft.com/office/drawing/2014/main" id="{F5BE8827-9AC4-0DC8-D67E-84E55BA52F64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7A0DB650-C51D-15F6-7AE0-DB625FE467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DD39961-4C2A-3505-AC58-BC0A14C6A50B}"/>
              </a:ext>
            </a:extLst>
          </p:cNvPr>
          <p:cNvGrpSpPr/>
          <p:nvPr/>
        </p:nvGrpSpPr>
        <p:grpSpPr>
          <a:xfrm>
            <a:off x="7569248" y="3524128"/>
            <a:ext cx="3328282" cy="2404181"/>
            <a:chOff x="8423357" y="3715779"/>
            <a:chExt cx="3328282" cy="240418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C00B29A-7A9B-B8C7-42F9-F76D775D5FEE}"/>
                </a:ext>
              </a:extLst>
            </p:cNvPr>
            <p:cNvSpPr/>
            <p:nvPr/>
          </p:nvSpPr>
          <p:spPr bwMode="auto">
            <a:xfrm>
              <a:off x="9042977" y="3715779"/>
              <a:ext cx="2708662" cy="2404181"/>
            </a:xfrm>
            <a:prstGeom prst="rect">
              <a:avLst/>
            </a:prstGeom>
            <a:solidFill>
              <a:srgbClr val="DAA52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gold layer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35C6E7D-99D5-896C-77FC-14841752D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r="19711"/>
            <a:stretch/>
          </p:blipFill>
          <p:spPr>
            <a:xfrm>
              <a:off x="9519243" y="4047485"/>
              <a:ext cx="1645882" cy="15546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73FAA01-98F5-34FB-1D5A-EDC329D0229B}"/>
                </a:ext>
              </a:extLst>
            </p:cNvPr>
            <p:cNvGrpSpPr/>
            <p:nvPr/>
          </p:nvGrpSpPr>
          <p:grpSpPr>
            <a:xfrm>
              <a:off x="8423357" y="4569755"/>
              <a:ext cx="1300806" cy="448836"/>
              <a:chOff x="163597" y="3646301"/>
              <a:chExt cx="1300806" cy="448836"/>
            </a:xfrm>
          </p:grpSpPr>
          <p:sp>
            <p:nvSpPr>
              <p:cNvPr id="73" name="Arrow: Right 72">
                <a:extLst>
                  <a:ext uri="{FF2B5EF4-FFF2-40B4-BE49-F238E27FC236}">
                    <a16:creationId xmlns:a16="http://schemas.microsoft.com/office/drawing/2014/main" id="{16E94B09-8548-80FB-CD4F-A3C059A78F7B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4" name="Graphic 73">
                <a:extLst>
                  <a:ext uri="{FF2B5EF4-FFF2-40B4-BE49-F238E27FC236}">
                    <a16:creationId xmlns:a16="http://schemas.microsoft.com/office/drawing/2014/main" id="{76FA9E4F-CB41-E7B0-7E73-D01400EA3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564899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C11C-A879-3223-0690-C8BA563E3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Lakehouse Properties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CDAE8-60C0-ADD1-3E2A-B569B57DF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Retrieve lakehouse properties by executing GET request through </a:t>
            </a:r>
            <a:r>
              <a:rPr lang="en-US" sz="2000" b="1" dirty="0">
                <a:solidFill>
                  <a:srgbClr val="6C0000"/>
                </a:solidFill>
              </a:rPr>
              <a:t>/lakehouses</a:t>
            </a:r>
            <a:r>
              <a:rPr lang="en-US" dirty="0"/>
              <a:t> endpoint</a:t>
            </a:r>
          </a:p>
          <a:p>
            <a:pPr lvl="1"/>
            <a:r>
              <a:rPr lang="en-US" dirty="0"/>
              <a:t>GET request with target URL of </a:t>
            </a:r>
            <a:r>
              <a:rPr lang="en-US" b="1" dirty="0">
                <a:solidFill>
                  <a:srgbClr val="6C0000"/>
                </a:solidFill>
              </a:rPr>
              <a:t>/workspaces/</a:t>
            </a:r>
            <a:r>
              <a:rPr lang="en-US" sz="1600" dirty="0"/>
              <a:t>{WORKSPACE_ID}</a:t>
            </a:r>
            <a:r>
              <a:rPr lang="en-US" b="1" dirty="0">
                <a:solidFill>
                  <a:srgbClr val="6C0000"/>
                </a:solidFill>
              </a:rPr>
              <a:t>/lakehouses/</a:t>
            </a:r>
            <a:r>
              <a:rPr lang="en-US" sz="1600" dirty="0"/>
              <a:t>{LAKEHOUSE_ID}</a:t>
            </a:r>
            <a:endParaRPr lang="en-US" dirty="0"/>
          </a:p>
          <a:p>
            <a:pPr lvl="1"/>
            <a:r>
              <a:rPr lang="en-US" dirty="0"/>
              <a:t>JSON response provides </a:t>
            </a:r>
            <a:r>
              <a:rPr lang="en-US" sz="1600" b="1" dirty="0" err="1">
                <a:solidFill>
                  <a:srgbClr val="6C0000"/>
                </a:solidFill>
              </a:rPr>
              <a:t>sqlEndpointProperties</a:t>
            </a:r>
            <a:r>
              <a:rPr lang="en-US" dirty="0"/>
              <a:t> data required to create semantic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E8DAB-9D9A-79ED-C72D-C90DBAC37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293" y="2601221"/>
            <a:ext cx="9141275" cy="2545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CCA71A77-93CB-441C-D0ED-2B3103C8F71E}"/>
              </a:ext>
            </a:extLst>
          </p:cNvPr>
          <p:cNvSpPr/>
          <p:nvPr/>
        </p:nvSpPr>
        <p:spPr bwMode="auto">
          <a:xfrm>
            <a:off x="647026" y="4132089"/>
            <a:ext cx="1881344" cy="365760"/>
          </a:xfrm>
          <a:prstGeom prst="rightArrow">
            <a:avLst>
              <a:gd name="adj1" fmla="val 70382"/>
              <a:gd name="adj2" fmla="val 60975"/>
            </a:avLst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rgbClr val="6C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C0000"/>
                </a:solidFill>
                <a:ea typeface="Segoe UI" pitchFamily="34" charset="0"/>
                <a:cs typeface="Segoe UI" pitchFamily="34" charset="0"/>
              </a:rPr>
              <a:t>SQL Connection Info</a:t>
            </a:r>
          </a:p>
        </p:txBody>
      </p:sp>
    </p:spTree>
    <p:extLst>
      <p:ext uri="{BB962C8B-B14F-4D97-AF65-F5344CB8AC3E}">
        <p14:creationId xmlns:p14="http://schemas.microsoft.com/office/powerpoint/2010/main" val="24911064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0F00-219F-381A-AC1A-CAC5077D9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Semantic Models on Lakehouse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BDEC8A-0B52-79EE-76B6-EE67BB79E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41639"/>
          </a:xfrm>
        </p:spPr>
        <p:txBody>
          <a:bodyPr/>
          <a:lstStyle/>
          <a:p>
            <a:r>
              <a:rPr lang="en-US" dirty="0"/>
              <a:t>Creating semantic model on lakehouse tables uses </a:t>
            </a:r>
            <a:r>
              <a:rPr lang="en-US" sz="2000" b="1" dirty="0">
                <a:solidFill>
                  <a:srgbClr val="6C0000"/>
                </a:solidFill>
              </a:rPr>
              <a:t>DirectLake mode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Semantic model created by passing </a:t>
            </a:r>
            <a:r>
              <a:rPr lang="en-US" sz="2000" b="1" dirty="0">
                <a:solidFill>
                  <a:srgbClr val="6C0000"/>
                </a:solidFill>
              </a:rPr>
              <a:t>model.bim</a:t>
            </a:r>
            <a:r>
              <a:rPr lang="en-US" dirty="0">
                <a:solidFill>
                  <a:srgbClr val="6C0000"/>
                </a:solidFill>
              </a:rPr>
              <a:t> </a:t>
            </a:r>
            <a:r>
              <a:rPr lang="en-US" dirty="0"/>
              <a:t>to </a:t>
            </a:r>
            <a:r>
              <a:rPr lang="en-US" sz="2000" b="1" dirty="0">
                <a:solidFill>
                  <a:srgbClr val="6C0000"/>
                </a:solidFill>
              </a:rPr>
              <a:t>Create Item</a:t>
            </a:r>
            <a:r>
              <a:rPr lang="en-US" dirty="0">
                <a:solidFill>
                  <a:srgbClr val="6C0000"/>
                </a:solidFill>
              </a:rPr>
              <a:t> </a:t>
            </a:r>
            <a:r>
              <a:rPr lang="en-US" dirty="0"/>
              <a:t>API</a:t>
            </a:r>
          </a:p>
          <a:p>
            <a:pPr lvl="1"/>
            <a:r>
              <a:rPr lang="en-US" dirty="0"/>
              <a:t>Semantic model allow you to define relationships, measures, hierarchies, etc.</a:t>
            </a:r>
          </a:p>
          <a:p>
            <a:pPr lvl="1"/>
            <a:r>
              <a:rPr lang="en-US" sz="2000" b="1" dirty="0">
                <a:solidFill>
                  <a:srgbClr val="6C0000"/>
                </a:solidFill>
              </a:rPr>
              <a:t>CAVEAT</a:t>
            </a:r>
            <a:r>
              <a:rPr lang="en-US" dirty="0"/>
              <a:t>: DirectLake semantic models do not support many import-mode features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8CD744-B7E5-93D2-53DC-724198293E46}"/>
              </a:ext>
            </a:extLst>
          </p:cNvPr>
          <p:cNvSpPr/>
          <p:nvPr/>
        </p:nvSpPr>
        <p:spPr>
          <a:xfrm>
            <a:off x="1100528" y="3130829"/>
            <a:ext cx="8537904" cy="3594538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02D9B7-CFE6-5C45-F1C9-41686D7CD5EB}"/>
              </a:ext>
            </a:extLst>
          </p:cNvPr>
          <p:cNvSpPr/>
          <p:nvPr/>
        </p:nvSpPr>
        <p:spPr bwMode="auto">
          <a:xfrm>
            <a:off x="4112099" y="3285636"/>
            <a:ext cx="5377874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Semantic Model (aka Dataset)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17D249-3E0D-60FB-8741-4C79B14349CB}"/>
              </a:ext>
            </a:extLst>
          </p:cNvPr>
          <p:cNvSpPr/>
          <p:nvPr/>
        </p:nvSpPr>
        <p:spPr bwMode="auto">
          <a:xfrm>
            <a:off x="1255065" y="3285636"/>
            <a:ext cx="2127863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Lakehouse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BDA3DB-B065-BDD7-9E77-4247800F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" r="24584"/>
          <a:stretch/>
        </p:blipFill>
        <p:spPr>
          <a:xfrm>
            <a:off x="1381184" y="3672172"/>
            <a:ext cx="1835423" cy="1918630"/>
          </a:xfrm>
          <a:prstGeom prst="rect">
            <a:avLst/>
          </a:prstGeom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3B0675-041C-95D6-25F9-71F64EC8D5B9}"/>
              </a:ext>
            </a:extLst>
          </p:cNvPr>
          <p:cNvSpPr/>
          <p:nvPr/>
        </p:nvSpPr>
        <p:spPr bwMode="auto">
          <a:xfrm rot="5400000">
            <a:off x="2137534" y="4499244"/>
            <a:ext cx="3078343" cy="651131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2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SQL Endpoint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F13822-E06D-18B5-7D00-EB45607AA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766" y="3657295"/>
            <a:ext cx="5200607" cy="26450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7730D280-A45F-2A35-45D2-A9D6864F0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67110" y="3309291"/>
            <a:ext cx="269979" cy="27841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9E8570A-3807-C9FB-4146-06088B275B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11117" y="3336331"/>
            <a:ext cx="254275" cy="20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873826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7E43D-7545-C171-4A86-4EA7143D2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AF0CD396-321D-A402-0C2D-50BD3360A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Shortcut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5CD2BD-A8B0-60C7-A325-5E56C10D5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1169" y="979617"/>
            <a:ext cx="3782707" cy="36463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A2F8C8-D772-AED3-2FA4-233446F5A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74" y="979617"/>
            <a:ext cx="7685037" cy="583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3924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248A8-569A-9FD5-D114-64F1A39B8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240005A3-E959-FF76-2E39-680080020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Shortcut Solution Post Deployment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0710D2-CDE5-2B29-E651-6C4F0CC2E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0E01E-BB62-922B-CD7E-81D2F96FAF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" t="1635" r="1"/>
          <a:stretch/>
        </p:blipFill>
        <p:spPr>
          <a:xfrm>
            <a:off x="783690" y="2185422"/>
            <a:ext cx="10996106" cy="2337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4258413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D17D-6617-6AAF-BFD1-B6A43E3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OneLake Shortcut Fundamentals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5DEC7-86B1-2B20-96C9-F6827F38F3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262979"/>
          </a:xfrm>
        </p:spPr>
        <p:txBody>
          <a:bodyPr/>
          <a:lstStyle/>
          <a:p>
            <a:r>
              <a:rPr lang="en-US" dirty="0"/>
              <a:t>What is a OneLake shortcut?</a:t>
            </a:r>
          </a:p>
          <a:p>
            <a:pPr lvl="1"/>
            <a:r>
              <a:rPr lang="en-US" dirty="0"/>
              <a:t>A shortcut is an OneLake object that points to another internal or external storage location</a:t>
            </a:r>
          </a:p>
          <a:p>
            <a:pPr lvl="1"/>
            <a:r>
              <a:rPr lang="en-US" dirty="0"/>
              <a:t>Shortcuts can be created in lakehouses and Kusto Query Language (KQL) databases</a:t>
            </a:r>
          </a:p>
          <a:p>
            <a:pPr lvl="1"/>
            <a:r>
              <a:rPr lang="en-US" dirty="0"/>
              <a:t>OneLake supports shortcuts targeting external locations in ADLS, Amazon S3 and Dataverse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r>
              <a:rPr lang="en-US" dirty="0"/>
              <a:t>Shortcuts behave like symbolic links</a:t>
            </a:r>
          </a:p>
          <a:p>
            <a:pPr lvl="1"/>
            <a:r>
              <a:rPr lang="en-US" dirty="0"/>
              <a:t>Shortcuts are independent objects from the target source</a:t>
            </a:r>
          </a:p>
          <a:p>
            <a:pPr lvl="1"/>
            <a:r>
              <a:rPr lang="en-US" dirty="0"/>
              <a:t>If you delete a shortcut, the target remains unaffected</a:t>
            </a:r>
          </a:p>
          <a:p>
            <a:pPr lvl="1"/>
            <a:r>
              <a:rPr lang="en-US" dirty="0"/>
              <a:t>If you move, rename, or delete a target path, the shortcut can break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D68D6F-A544-E95A-804A-2B7E87DFCD6C}"/>
              </a:ext>
            </a:extLst>
          </p:cNvPr>
          <p:cNvGrpSpPr/>
          <p:nvPr/>
        </p:nvGrpSpPr>
        <p:grpSpPr>
          <a:xfrm>
            <a:off x="628102" y="2955765"/>
            <a:ext cx="4605029" cy="1749183"/>
            <a:chOff x="678535" y="2815545"/>
            <a:chExt cx="5341162" cy="20287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5097471-2B2E-760B-361B-7088C380E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05698" y="2815545"/>
              <a:ext cx="3613999" cy="20287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AF36D7F-139E-0CE5-6D78-42F2FFAC378C}"/>
                </a:ext>
              </a:extLst>
            </p:cNvPr>
            <p:cNvSpPr/>
            <p:nvPr/>
          </p:nvSpPr>
          <p:spPr bwMode="auto">
            <a:xfrm>
              <a:off x="678535" y="3543155"/>
              <a:ext cx="1892380" cy="776699"/>
            </a:xfrm>
            <a:prstGeom prst="rightArrow">
              <a:avLst>
                <a:gd name="adj1" fmla="val 70382"/>
                <a:gd name="adj2" fmla="val 60975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6C0000"/>
                  </a:solidFill>
                  <a:ea typeface="Segoe UI" pitchFamily="34" charset="0"/>
                  <a:cs typeface="Segoe UI" pitchFamily="34" charset="0"/>
                </a:rPr>
                <a:t>Shortcut has unique icons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2D13F8-C9E6-B18D-1FF1-4548406A5FAE}"/>
              </a:ext>
            </a:extLst>
          </p:cNvPr>
          <p:cNvGrpSpPr/>
          <p:nvPr/>
        </p:nvGrpSpPr>
        <p:grpSpPr>
          <a:xfrm>
            <a:off x="5142271" y="3133100"/>
            <a:ext cx="5714205" cy="1394512"/>
            <a:chOff x="5323631" y="3253436"/>
            <a:chExt cx="6792167" cy="165758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2B3411F-E6D3-BF5F-2F64-99FCFCE01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1633" y="3253436"/>
              <a:ext cx="4944165" cy="165758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A5173454-B673-77B9-C368-73006319FE32}"/>
                </a:ext>
              </a:extLst>
            </p:cNvPr>
            <p:cNvSpPr/>
            <p:nvPr/>
          </p:nvSpPr>
          <p:spPr bwMode="auto">
            <a:xfrm flipH="1">
              <a:off x="5323631" y="3950166"/>
              <a:ext cx="2340820" cy="673622"/>
            </a:xfrm>
            <a:prstGeom prst="rightArrow">
              <a:avLst>
                <a:gd name="adj1" fmla="val 70382"/>
                <a:gd name="adj2" fmla="val 60975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rgbClr val="6C0000"/>
                  </a:solidFill>
                  <a:ea typeface="Segoe UI" pitchFamily="34" charset="0"/>
                  <a:cs typeface="Segoe UI" pitchFamily="34" charset="0"/>
                </a:rPr>
                <a:t>Shortcut acts as pointer to storage location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12135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88FA026C-7444-CE38-C3C9-9472BD392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Workspaces with Sample Fabric Solution Scenarios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A70054E1-B0CC-A661-89F4-36FD2649B7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186035"/>
          </a:xfrm>
        </p:spPr>
        <p:txBody>
          <a:bodyPr/>
          <a:lstStyle/>
          <a:p>
            <a:r>
              <a:rPr lang="en-US" dirty="0"/>
              <a:t>Fabric Power BI Solution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Fabric Lakehouse Solution with Notebook</a:t>
            </a:r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Fabric Lakehouse Solution with Shortcut and Notebooks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Fabric Lakehouse Solution with Data Pipeline and Notebooks</a:t>
            </a:r>
          </a:p>
          <a:p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6612E9C-EA82-DF9C-8153-19355CA3AE70}"/>
              </a:ext>
            </a:extLst>
          </p:cNvPr>
          <p:cNvGrpSpPr/>
          <p:nvPr/>
        </p:nvGrpSpPr>
        <p:grpSpPr>
          <a:xfrm>
            <a:off x="903361" y="1643923"/>
            <a:ext cx="1627290" cy="813257"/>
            <a:chOff x="7681837" y="2387147"/>
            <a:chExt cx="3040747" cy="165201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BD5776A-3CE9-5E89-164A-33A2423D674A}"/>
                </a:ext>
              </a:extLst>
            </p:cNvPr>
            <p:cNvSpPr/>
            <p:nvPr/>
          </p:nvSpPr>
          <p:spPr bwMode="auto">
            <a:xfrm>
              <a:off x="7681837" y="2387147"/>
              <a:ext cx="3040747" cy="16520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5486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0DA30E9-8307-33DF-B173-20F61FF2354F}"/>
                </a:ext>
              </a:extLst>
            </p:cNvPr>
            <p:cNvGrpSpPr/>
            <p:nvPr/>
          </p:nvGrpSpPr>
          <p:grpSpPr>
            <a:xfrm>
              <a:off x="7847034" y="2563336"/>
              <a:ext cx="1229935" cy="1325994"/>
              <a:chOff x="6295914" y="1428878"/>
              <a:chExt cx="1693119" cy="182535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0FBF5D0-D178-8D66-BC85-E89C8FF85870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24" name="Picture 23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CB848DC6-EA66-F48C-40CC-B0F8D1C58A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A771E37-8A2C-67DC-5F78-DFB02EC4131B}"/>
                </a:ext>
              </a:extLst>
            </p:cNvPr>
            <p:cNvGrpSpPr/>
            <p:nvPr/>
          </p:nvGrpSpPr>
          <p:grpSpPr>
            <a:xfrm>
              <a:off x="9260628" y="2567215"/>
              <a:ext cx="1229935" cy="1322115"/>
              <a:chOff x="6503915" y="831583"/>
              <a:chExt cx="1229935" cy="13259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D71F52-F474-0DD4-C868-D0165C8EF1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22" name="Picture 2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2556B7B9-1EA3-BFCF-0040-B784B96ED1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02C2E9A-21BB-A973-7245-ACE6C9D9CC38}"/>
              </a:ext>
            </a:extLst>
          </p:cNvPr>
          <p:cNvGrpSpPr/>
          <p:nvPr/>
        </p:nvGrpSpPr>
        <p:grpSpPr>
          <a:xfrm>
            <a:off x="903361" y="2896489"/>
            <a:ext cx="3195927" cy="856168"/>
            <a:chOff x="503131" y="2555386"/>
            <a:chExt cx="3738670" cy="108210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78AB45-E1F7-C6C2-A68E-99F1877B5098}"/>
                </a:ext>
              </a:extLst>
            </p:cNvPr>
            <p:cNvSpPr/>
            <p:nvPr/>
          </p:nvSpPr>
          <p:spPr bwMode="auto">
            <a:xfrm>
              <a:off x="503131" y="2555386"/>
              <a:ext cx="3738670" cy="10821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C7DAD0-721A-6CB2-7E90-EDE10F777C6D}"/>
                </a:ext>
              </a:extLst>
            </p:cNvPr>
            <p:cNvGrpSpPr/>
            <p:nvPr/>
          </p:nvGrpSpPr>
          <p:grpSpPr>
            <a:xfrm>
              <a:off x="2434140" y="2695298"/>
              <a:ext cx="767300" cy="827227"/>
              <a:chOff x="6295914" y="1428878"/>
              <a:chExt cx="1693119" cy="182535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AC0CA49-5F78-0826-9B29-438663811D5C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36" name="Picture 3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D9E2DAEE-5FF5-D90C-5F76-67E4512D55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56C851A-7CD1-5377-CE40-98460464C48A}"/>
                </a:ext>
              </a:extLst>
            </p:cNvPr>
            <p:cNvGrpSpPr/>
            <p:nvPr/>
          </p:nvGrpSpPr>
          <p:grpSpPr>
            <a:xfrm>
              <a:off x="3304185" y="2695298"/>
              <a:ext cx="769551" cy="827227"/>
              <a:chOff x="6503915" y="831583"/>
              <a:chExt cx="1229935" cy="1325994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243E1AF-6A4E-2BEE-E4CF-B710C6D42EB2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9" name="Picture 3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F9BAED16-2B7C-0272-D707-5837B513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F460D57-DBF4-5F1C-C175-A7A396D33259}"/>
                </a:ext>
              </a:extLst>
            </p:cNvPr>
            <p:cNvGrpSpPr/>
            <p:nvPr/>
          </p:nvGrpSpPr>
          <p:grpSpPr>
            <a:xfrm>
              <a:off x="1552914" y="2695298"/>
              <a:ext cx="771719" cy="831990"/>
              <a:chOff x="1943154" y="2871362"/>
              <a:chExt cx="1229935" cy="13259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68AAB02-1255-0E18-33B5-ED336E5FF9D3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2" name="Picture 4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EAD02038-EF38-B892-1A2A-E5A610E4E5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583" y="3033143"/>
                <a:ext cx="838189" cy="834835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6006C5-5931-E90B-AE23-B085B04915A8}"/>
                </a:ext>
              </a:extLst>
            </p:cNvPr>
            <p:cNvGrpSpPr/>
            <p:nvPr/>
          </p:nvGrpSpPr>
          <p:grpSpPr>
            <a:xfrm>
              <a:off x="676108" y="2695298"/>
              <a:ext cx="767300" cy="827227"/>
              <a:chOff x="540799" y="2865453"/>
              <a:chExt cx="1229935" cy="132599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16DD521-9002-2678-B51C-CED57553DCBD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45" name="Picture 4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34D759C6-6ECF-B6FE-87D9-F8C3319545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93EE4F8-E5F2-FD6B-7FCA-A3ABB355B3A2}"/>
              </a:ext>
            </a:extLst>
          </p:cNvPr>
          <p:cNvGrpSpPr/>
          <p:nvPr/>
        </p:nvGrpSpPr>
        <p:grpSpPr>
          <a:xfrm>
            <a:off x="903361" y="4313486"/>
            <a:ext cx="5410754" cy="876699"/>
            <a:chOff x="907984" y="4521306"/>
            <a:chExt cx="5410754" cy="87669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8BA3638-A00C-386E-0519-DBC4A03DC8A5}"/>
                </a:ext>
              </a:extLst>
            </p:cNvPr>
            <p:cNvSpPr/>
            <p:nvPr/>
          </p:nvSpPr>
          <p:spPr bwMode="auto">
            <a:xfrm>
              <a:off x="907984" y="4521306"/>
              <a:ext cx="5410754" cy="8766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387CBB8-35C9-D9B5-406D-EC7E2D4E043A}"/>
                </a:ext>
              </a:extLst>
            </p:cNvPr>
            <p:cNvGrpSpPr/>
            <p:nvPr/>
          </p:nvGrpSpPr>
          <p:grpSpPr>
            <a:xfrm>
              <a:off x="4026162" y="4634652"/>
              <a:ext cx="648682" cy="670205"/>
              <a:chOff x="6295914" y="1428878"/>
              <a:chExt cx="1693119" cy="1825354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23CAD1CA-6082-78BE-C0AE-F7469C02F194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49" name="Picture 48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57773273-F43C-2EE0-4158-63FE03FBF0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EC75B30-20D5-8933-B532-B32115D22300}"/>
                </a:ext>
              </a:extLst>
            </p:cNvPr>
            <p:cNvGrpSpPr/>
            <p:nvPr/>
          </p:nvGrpSpPr>
          <p:grpSpPr>
            <a:xfrm>
              <a:off x="4767280" y="4634652"/>
              <a:ext cx="650585" cy="670205"/>
              <a:chOff x="6503915" y="831583"/>
              <a:chExt cx="1229935" cy="132599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0836F0B-05A5-3941-308B-4D7183142E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52" name="Picture 5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B24BB8F4-B165-280B-4EF8-CC976D2F9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826D584-2729-287E-31E9-2C462F212727}"/>
                </a:ext>
              </a:extLst>
            </p:cNvPr>
            <p:cNvGrpSpPr/>
            <p:nvPr/>
          </p:nvGrpSpPr>
          <p:grpSpPr>
            <a:xfrm>
              <a:off x="2536456" y="4634652"/>
              <a:ext cx="652417" cy="674064"/>
              <a:chOff x="1943154" y="2871362"/>
              <a:chExt cx="1229935" cy="13259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1A37D9E-926E-9666-E373-2AFB77C36F85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5" name="Picture 54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AF892405-91B9-D49B-A838-872B73AE23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B818293-875F-2B4A-D835-A0FE49A81C62}"/>
                </a:ext>
              </a:extLst>
            </p:cNvPr>
            <p:cNvGrpSpPr/>
            <p:nvPr/>
          </p:nvGrpSpPr>
          <p:grpSpPr>
            <a:xfrm>
              <a:off x="1054220" y="4634652"/>
              <a:ext cx="648682" cy="670205"/>
              <a:chOff x="540799" y="2865453"/>
              <a:chExt cx="1229935" cy="132599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0F53B67-B4B8-CC69-413F-B47FE66A8979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58" name="Picture 57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5F344E73-970C-379C-3D69-163004D14A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D3E1379-E005-EE2B-EDE2-29DFA24EE1C9}"/>
                </a:ext>
              </a:extLst>
            </p:cNvPr>
            <p:cNvGrpSpPr/>
            <p:nvPr/>
          </p:nvGrpSpPr>
          <p:grpSpPr>
            <a:xfrm>
              <a:off x="1795338" y="4634652"/>
              <a:ext cx="648682" cy="670205"/>
              <a:chOff x="1587924" y="4039684"/>
              <a:chExt cx="767300" cy="827227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09E6DD2-EEB0-1481-2A90-21A3642B64E7}"/>
                  </a:ext>
                </a:extLst>
              </p:cNvPr>
              <p:cNvSpPr/>
              <p:nvPr/>
            </p:nvSpPr>
            <p:spPr bwMode="auto">
              <a:xfrm>
                <a:off x="1587924" y="4039684"/>
                <a:ext cx="767300" cy="827227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Shortcut</a:t>
                </a:r>
              </a:p>
            </p:txBody>
          </p:sp>
          <p:pic>
            <p:nvPicPr>
              <p:cNvPr id="13" name="Picture 12" descr="A white square with orange and black logo&#10;&#10;AI-generated content may be incorrect.">
                <a:extLst>
                  <a:ext uri="{FF2B5EF4-FFF2-40B4-BE49-F238E27FC236}">
                    <a16:creationId xmlns:a16="http://schemas.microsoft.com/office/drawing/2014/main" id="{8C81E247-7518-CEC4-C09F-9F8E532A7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9547" y="4098610"/>
                <a:ext cx="607339" cy="604909"/>
              </a:xfrm>
              <a:prstGeom prst="rect">
                <a:avLst/>
              </a:prstGeom>
            </p:spPr>
          </p:pic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FB81078-D875-9766-3899-96BEF1F13408}"/>
                </a:ext>
              </a:extLst>
            </p:cNvPr>
            <p:cNvGrpSpPr/>
            <p:nvPr/>
          </p:nvGrpSpPr>
          <p:grpSpPr>
            <a:xfrm>
              <a:off x="3281309" y="4634652"/>
              <a:ext cx="652417" cy="674064"/>
              <a:chOff x="1943154" y="2871362"/>
              <a:chExt cx="1229935" cy="13259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331F16-70F4-C0DC-3F50-6049BC37C48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" name="Picture 3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56344C95-44ED-494C-267E-0A0E56E5CD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6550CE-32AF-A1BA-B4C8-2FA3B96E20CC}"/>
                </a:ext>
              </a:extLst>
            </p:cNvPr>
            <p:cNvGrpSpPr/>
            <p:nvPr/>
          </p:nvGrpSpPr>
          <p:grpSpPr>
            <a:xfrm>
              <a:off x="5510299" y="4634652"/>
              <a:ext cx="650585" cy="670205"/>
              <a:chOff x="6503915" y="831583"/>
              <a:chExt cx="1229935" cy="132599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B9D97BF-DB09-09F7-E1D4-240D43F33F79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7" name="Picture 6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C69A210E-93B6-1A94-789E-9382D1BE57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D77AD-6C92-3AAE-82C7-1194E96FC74D}"/>
                </a:ext>
              </a:extLst>
            </p:cNvPr>
            <p:cNvSpPr/>
            <p:nvPr/>
          </p:nvSpPr>
          <p:spPr bwMode="auto">
            <a:xfrm>
              <a:off x="4742441" y="4634660"/>
              <a:ext cx="650585" cy="670205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Report</a:t>
              </a:r>
            </a:p>
          </p:txBody>
        </p:sp>
        <p:pic>
          <p:nvPicPr>
            <p:cNvPr id="12" name="Picture 11" descr="A white square with a graph&#10;&#10;Description automatically generated">
              <a:extLst>
                <a:ext uri="{FF2B5EF4-FFF2-40B4-BE49-F238E27FC236}">
                  <a16:creationId xmlns:a16="http://schemas.microsoft.com/office/drawing/2014/main" id="{6D2B5463-AC55-0CCB-8515-15811320A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5781" y="4671340"/>
              <a:ext cx="503904" cy="479569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64AA42C-0C91-A3E9-C95E-0C258231F832}"/>
              </a:ext>
            </a:extLst>
          </p:cNvPr>
          <p:cNvGrpSpPr/>
          <p:nvPr/>
        </p:nvGrpSpPr>
        <p:grpSpPr>
          <a:xfrm>
            <a:off x="903361" y="5925792"/>
            <a:ext cx="6106166" cy="826278"/>
            <a:chOff x="880643" y="5980890"/>
            <a:chExt cx="6106166" cy="826278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CF41E66-4DD1-89D2-73F0-0420B035DEB1}"/>
                </a:ext>
              </a:extLst>
            </p:cNvPr>
            <p:cNvSpPr/>
            <p:nvPr/>
          </p:nvSpPr>
          <p:spPr bwMode="auto">
            <a:xfrm>
              <a:off x="880643" y="5980890"/>
              <a:ext cx="6106166" cy="82627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1119F2B2-216F-2731-286E-6F24755193FB}"/>
                </a:ext>
              </a:extLst>
            </p:cNvPr>
            <p:cNvGrpSpPr/>
            <p:nvPr/>
          </p:nvGrpSpPr>
          <p:grpSpPr>
            <a:xfrm>
              <a:off x="3984133" y="6081725"/>
              <a:ext cx="649091" cy="631660"/>
              <a:chOff x="6295914" y="1428878"/>
              <a:chExt cx="1693119" cy="1825354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FDFAE22-0B32-880D-62A8-B728B0FAB788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66" name="Picture 6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8DB9046B-B10C-00DB-5D7E-33109E66BC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E8B2A39-CB10-916B-1C27-2EB690852E5A}"/>
                </a:ext>
              </a:extLst>
            </p:cNvPr>
            <p:cNvGrpSpPr/>
            <p:nvPr/>
          </p:nvGrpSpPr>
          <p:grpSpPr>
            <a:xfrm>
              <a:off x="4721555" y="6081725"/>
              <a:ext cx="650995" cy="631660"/>
              <a:chOff x="6503915" y="831583"/>
              <a:chExt cx="1229935" cy="1325994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1B2BE3EC-1590-218C-33D0-53F9C4DF7366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69" name="Picture 6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DD5328F6-463C-AF8C-C687-3838163443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1F58356A-BB76-BED8-D5C0-38140D651539}"/>
                </a:ext>
              </a:extLst>
            </p:cNvPr>
            <p:cNvGrpSpPr/>
            <p:nvPr/>
          </p:nvGrpSpPr>
          <p:grpSpPr>
            <a:xfrm>
              <a:off x="1764393" y="6081725"/>
              <a:ext cx="652829" cy="635297"/>
              <a:chOff x="1943154" y="2871362"/>
              <a:chExt cx="1229935" cy="1325994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DA1629B-F666-ADD1-8E18-6A606C7CCEA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72" name="Picture 7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2D029675-A5D4-31E4-86BE-C0E2C8EE28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FEBD4C86-5F60-13D5-7F26-41031044E8B0}"/>
                </a:ext>
              </a:extLst>
            </p:cNvPr>
            <p:cNvGrpSpPr/>
            <p:nvPr/>
          </p:nvGrpSpPr>
          <p:grpSpPr>
            <a:xfrm>
              <a:off x="1026971" y="6081725"/>
              <a:ext cx="649091" cy="631660"/>
              <a:chOff x="540799" y="2865453"/>
              <a:chExt cx="1229935" cy="1325994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89413C66-EB1F-E1BE-5610-12A7745532D5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75" name="Picture 7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19D071D9-C276-B823-66D2-E7703468F2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4DCED5-B9D8-4024-0C66-DB1285787D68}"/>
                </a:ext>
              </a:extLst>
            </p:cNvPr>
            <p:cNvGrpSpPr/>
            <p:nvPr/>
          </p:nvGrpSpPr>
          <p:grpSpPr>
            <a:xfrm>
              <a:off x="3246712" y="6081725"/>
              <a:ext cx="649091" cy="631660"/>
              <a:chOff x="2492565" y="6112589"/>
              <a:chExt cx="621653" cy="670205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CC52BE0-09D6-F02B-1BC3-2E03ABB86DAB}"/>
                  </a:ext>
                </a:extLst>
              </p:cNvPr>
              <p:cNvSpPr/>
              <p:nvPr/>
            </p:nvSpPr>
            <p:spPr bwMode="auto">
              <a:xfrm>
                <a:off x="2492565" y="6112589"/>
                <a:ext cx="621653" cy="670205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Data Pipeline</a:t>
                </a:r>
              </a:p>
            </p:txBody>
          </p:sp>
          <p:pic>
            <p:nvPicPr>
              <p:cNvPr id="15" name="Picture 14" descr="A green and white button&#10;&#10;AI-generated content may be incorrect.">
                <a:extLst>
                  <a:ext uri="{FF2B5EF4-FFF2-40B4-BE49-F238E27FC236}">
                    <a16:creationId xmlns:a16="http://schemas.microsoft.com/office/drawing/2014/main" id="{6026A9B3-708A-B384-18F8-34518A68EE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57016" y="6151251"/>
                <a:ext cx="492751" cy="492751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66C6959-0BD9-5A05-4C41-7B7CA6CDB9DC}"/>
                </a:ext>
              </a:extLst>
            </p:cNvPr>
            <p:cNvGrpSpPr/>
            <p:nvPr/>
          </p:nvGrpSpPr>
          <p:grpSpPr>
            <a:xfrm>
              <a:off x="2505552" y="6081725"/>
              <a:ext cx="652829" cy="635297"/>
              <a:chOff x="1943154" y="2871362"/>
              <a:chExt cx="1229935" cy="132599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D6D9D0D-6589-CA0E-E25C-1E45F50B3F1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6" name="Picture 25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69857D7D-059C-A065-10AC-210CAD29D8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5B96B2E-3144-6729-FA0A-408F4A5949EC}"/>
                </a:ext>
              </a:extLst>
            </p:cNvPr>
            <p:cNvGrpSpPr/>
            <p:nvPr/>
          </p:nvGrpSpPr>
          <p:grpSpPr>
            <a:xfrm>
              <a:off x="5460881" y="6081725"/>
              <a:ext cx="650995" cy="631660"/>
              <a:chOff x="6503915" y="831583"/>
              <a:chExt cx="1229935" cy="132599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DA852EF-64FF-448A-A8E4-65529E7EF0BE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0" name="Picture 29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CD77E3C7-AEFD-D894-D3B2-A257B6438C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B3DF620-624A-9EED-7E72-2C633150408A}"/>
                </a:ext>
              </a:extLst>
            </p:cNvPr>
            <p:cNvGrpSpPr/>
            <p:nvPr/>
          </p:nvGrpSpPr>
          <p:grpSpPr>
            <a:xfrm>
              <a:off x="6200203" y="6081725"/>
              <a:ext cx="650995" cy="631660"/>
              <a:chOff x="6503915" y="831583"/>
              <a:chExt cx="1229935" cy="132599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AD0692F-43FD-6ED5-B722-B9668E48D401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3" name="Picture 32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5D51F734-133E-2788-EE74-676992831B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8294657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A575A-1154-113E-9F39-A57FC247C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0DE25545-64DA-0B2F-EDC2-23783BED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Data Pipeline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18DB6-8513-CD7F-17A8-5F0E5E6FA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816" y="990547"/>
            <a:ext cx="4160577" cy="45771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5AF164-6A9E-A57B-D74B-2447620F3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44" y="990547"/>
            <a:ext cx="7255220" cy="581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8991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771FF-E755-9903-D9AE-2B972176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AD89AC64-A601-81B1-9781-B2D58E04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Pipeline Solution Post Deployment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A578FC-0B0B-C0E4-7481-DCB76B6F63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54C7F-15D4-8794-06D7-BBAD19856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18" y="2103338"/>
            <a:ext cx="9350512" cy="44879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33686128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9C524-BB54-217E-F1AB-04105084E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737F-C7D9-0DA6-0E45-16DC4ECB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0D252-7919-500F-7B22-26E69F99D9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403225" indent="-403225">
              <a:buFont typeface="Wingdings" panose="05000000000000000000" pitchFamily="2" charset="2"/>
              <a:buChar char="Ø"/>
            </a:pPr>
            <a:r>
              <a:rPr lang="en-US" dirty="0"/>
              <a:t>Challenges in Fabric CI/CD and Solution Deployment</a:t>
            </a:r>
          </a:p>
          <a:p>
            <a:pPr marL="403225" indent="-403225"/>
            <a:r>
              <a:rPr lang="en-US" dirty="0"/>
              <a:t>Configuring Datasource Paths using Deployment Parameters</a:t>
            </a:r>
          </a:p>
          <a:p>
            <a:pPr marL="403225" indent="-403225"/>
            <a:r>
              <a:rPr lang="en-US" dirty="0"/>
              <a:t>Deploying and Updating Solutions from a Source Workspace</a:t>
            </a:r>
          </a:p>
          <a:p>
            <a:pPr marL="403225" indent="-403225"/>
            <a:r>
              <a:rPr lang="en-US" dirty="0"/>
              <a:t>Exporting and Deploying Solutions using Solution Folders</a:t>
            </a:r>
          </a:p>
          <a:p>
            <a:pPr marL="403225" indent="-403225"/>
            <a:r>
              <a:rPr lang="en-US" dirty="0"/>
              <a:t>Connecting Workspaces using Fabric GIT Integration</a:t>
            </a:r>
          </a:p>
          <a:p>
            <a:pPr marL="403225" indent="-403225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23456682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3C049-6808-CE8D-A94A-DDC453615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85D4-DD73-2F96-2E9B-3EDED4FA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Workspace Item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6BB333-35A1-9BB2-D562-F566E96F29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00876"/>
          </a:xfrm>
        </p:spPr>
        <p:txBody>
          <a:bodyPr/>
          <a:lstStyle/>
          <a:p>
            <a:r>
              <a:rPr lang="en-US" dirty="0"/>
              <a:t>Many workspace items have dependencies on other workspace items</a:t>
            </a:r>
          </a:p>
          <a:p>
            <a:pPr lvl="1"/>
            <a:r>
              <a:rPr lang="en-US" dirty="0"/>
              <a:t>Lakehouse depends on running notebooks and/or data pipelines to create table schema</a:t>
            </a:r>
          </a:p>
          <a:p>
            <a:pPr lvl="1"/>
            <a:r>
              <a:rPr lang="en-US" dirty="0"/>
              <a:t>Notebook definition depends on </a:t>
            </a:r>
            <a:r>
              <a:rPr lang="en-US" sz="1800" b="1" dirty="0">
                <a:solidFill>
                  <a:srgbClr val="8A0000"/>
                </a:solidFill>
              </a:rPr>
              <a:t>workspace id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lakehouse id</a:t>
            </a:r>
            <a:r>
              <a:rPr lang="en-US" dirty="0"/>
              <a:t> to reference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After deployment, solution should not have dependencies on other workspaces</a:t>
            </a:r>
          </a:p>
          <a:p>
            <a:pPr lvl="1"/>
            <a:r>
              <a:rPr lang="en-US" dirty="0"/>
              <a:t>All dependencies should be self-contained in new workspace</a:t>
            </a:r>
          </a:p>
          <a:p>
            <a:pPr lvl="1"/>
            <a:r>
              <a:rPr lang="en-US" dirty="0"/>
              <a:t>Fabric solution deployment requires custom logic to update dependencies accordingly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3BB6D6-4B6E-ADC3-6AAA-808D6D4BA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78" y="4148211"/>
            <a:ext cx="10193366" cy="24941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64308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3070-6324-0C2A-308E-AC67728DF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Workspace Items with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2051C5-FFFA-70BD-4A4B-F86C17EEC7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431435"/>
          </a:xfrm>
        </p:spPr>
        <p:txBody>
          <a:bodyPr/>
          <a:lstStyle/>
          <a:p>
            <a:r>
              <a:rPr lang="en-US" dirty="0"/>
              <a:t>Deployment workflow must create workspace items with dependencies last</a:t>
            </a:r>
          </a:p>
          <a:p>
            <a:pPr lvl="1"/>
            <a:r>
              <a:rPr lang="en-US" dirty="0"/>
              <a:t>Notebook definition depends on lakehouse id for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Shallow copy of template workspace is not the result you want</a:t>
            </a:r>
          </a:p>
          <a:p>
            <a:pPr lvl="1"/>
            <a:r>
              <a:rPr lang="en-US" dirty="0"/>
              <a:t>Workspace for customer tenant should not have dependencies on source workspace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BECF7BB-6D35-E497-3665-D194271547C2}"/>
              </a:ext>
            </a:extLst>
          </p:cNvPr>
          <p:cNvGrpSpPr/>
          <p:nvPr/>
        </p:nvGrpSpPr>
        <p:grpSpPr>
          <a:xfrm>
            <a:off x="5676810" y="3987870"/>
            <a:ext cx="3456020" cy="2276267"/>
            <a:chOff x="1140788" y="2661674"/>
            <a:chExt cx="2907477" cy="252675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BF35AD0-E7E1-5B0E-09CA-CA48F325AED6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82B2FC5-4F90-AB08-8E15-90862869D9EE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CCC2139-92F6-04D0-C678-D4AE1CF34C12}"/>
              </a:ext>
            </a:extLst>
          </p:cNvPr>
          <p:cNvGrpSpPr/>
          <p:nvPr/>
        </p:nvGrpSpPr>
        <p:grpSpPr>
          <a:xfrm>
            <a:off x="1093111" y="3987870"/>
            <a:ext cx="3663048" cy="2276267"/>
            <a:chOff x="1140788" y="2661674"/>
            <a:chExt cx="2907477" cy="25267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16D288-BE84-C2E0-08E9-514829E773CD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04C842F-F4E6-DC80-9C33-5A4F99542A77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8F2ED46-453C-A980-E188-DE7680570A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879"/>
          <a:stretch/>
        </p:blipFill>
        <p:spPr>
          <a:xfrm>
            <a:off x="1151019" y="4383679"/>
            <a:ext cx="3539262" cy="178977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10DB91-E143-3A78-5DBC-53B4A5E8EF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809"/>
          <a:stretch/>
        </p:blipFill>
        <p:spPr>
          <a:xfrm>
            <a:off x="5730908" y="4358017"/>
            <a:ext cx="3337963" cy="1815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035DAD-32EA-8F67-8E32-A1564A7AC134}"/>
              </a:ext>
            </a:extLst>
          </p:cNvPr>
          <p:cNvCxnSpPr>
            <a:cxnSpLocks/>
          </p:cNvCxnSpPr>
          <p:nvPr/>
        </p:nvCxnSpPr>
        <p:spPr>
          <a:xfrm flipH="1">
            <a:off x="4316954" y="4549696"/>
            <a:ext cx="1649941" cy="832466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225152-EF82-39FF-1314-3DE68011FBF1}"/>
              </a:ext>
            </a:extLst>
          </p:cNvPr>
          <p:cNvCxnSpPr>
            <a:cxnSpLocks/>
          </p:cNvCxnSpPr>
          <p:nvPr/>
        </p:nvCxnSpPr>
        <p:spPr>
          <a:xfrm flipH="1">
            <a:off x="4298970" y="4830380"/>
            <a:ext cx="1667925" cy="256734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469605-A363-F489-30AC-11525D123550}"/>
              </a:ext>
            </a:extLst>
          </p:cNvPr>
          <p:cNvCxnSpPr>
            <a:cxnSpLocks/>
          </p:cNvCxnSpPr>
          <p:nvPr/>
        </p:nvCxnSpPr>
        <p:spPr>
          <a:xfrm flipH="1">
            <a:off x="4378165" y="5087114"/>
            <a:ext cx="1570746" cy="830112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C159A08-706C-8ACF-44DB-51C977652BB9}"/>
              </a:ext>
            </a:extLst>
          </p:cNvPr>
          <p:cNvSpPr/>
          <p:nvPr/>
        </p:nvSpPr>
        <p:spPr>
          <a:xfrm>
            <a:off x="1151019" y="521675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2DFED9-B69F-7BE5-4826-68F14876C09D}"/>
              </a:ext>
            </a:extLst>
          </p:cNvPr>
          <p:cNvSpPr/>
          <p:nvPr/>
        </p:nvSpPr>
        <p:spPr>
          <a:xfrm>
            <a:off x="1151017" y="492849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821430-7A7E-5DB2-19AF-C84273841660}"/>
              </a:ext>
            </a:extLst>
          </p:cNvPr>
          <p:cNvSpPr/>
          <p:nvPr/>
        </p:nvSpPr>
        <p:spPr>
          <a:xfrm>
            <a:off x="1152797" y="5768536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761669585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6FAC-C564-8870-9F1A-43F37C7A9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deployment result IS NOT what you want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72F41-9F78-171F-E5D4-2D8E459ABA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Checking for intra-workspace dependencies</a:t>
            </a:r>
          </a:p>
          <a:p>
            <a:pPr lvl="1"/>
            <a:r>
              <a:rPr lang="en-US" dirty="0"/>
              <a:t>Navigate to </a:t>
            </a:r>
            <a:r>
              <a:rPr lang="en-US" sz="1800" b="1" dirty="0">
                <a:solidFill>
                  <a:srgbClr val="8A0000"/>
                </a:solidFill>
              </a:rPr>
              <a:t>Lineage</a:t>
            </a:r>
            <a:r>
              <a:rPr lang="en-US" dirty="0"/>
              <a:t> view to see item dependencies</a:t>
            </a:r>
          </a:p>
          <a:p>
            <a:pPr lvl="1"/>
            <a:r>
              <a:rPr lang="en-US" dirty="0"/>
              <a:t>Look for items that have dependencies on items in other workspaces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530473-4068-2074-B0C1-8E47371F9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970" y="2519833"/>
            <a:ext cx="8742281" cy="414421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74D61D0-F247-7385-EDFA-CBA7CA911B0D}"/>
              </a:ext>
            </a:extLst>
          </p:cNvPr>
          <p:cNvGrpSpPr/>
          <p:nvPr/>
        </p:nvGrpSpPr>
        <p:grpSpPr>
          <a:xfrm>
            <a:off x="9316470" y="3178920"/>
            <a:ext cx="863026" cy="287134"/>
            <a:chOff x="9316470" y="3178920"/>
            <a:chExt cx="863026" cy="287134"/>
          </a:xfrm>
        </p:grpSpPr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3D420FF-8D56-8C17-1BE3-E1AD057D3639}"/>
                </a:ext>
              </a:extLst>
            </p:cNvPr>
            <p:cNvSpPr/>
            <p:nvPr/>
          </p:nvSpPr>
          <p:spPr bwMode="auto">
            <a:xfrm>
              <a:off x="9316470" y="3178920"/>
              <a:ext cx="564204" cy="287134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A11FDF-972A-3A98-1FDB-803DCC48A13C}"/>
                </a:ext>
              </a:extLst>
            </p:cNvPr>
            <p:cNvSpPr/>
            <p:nvPr/>
          </p:nvSpPr>
          <p:spPr bwMode="auto">
            <a:xfrm>
              <a:off x="9924947" y="3187584"/>
              <a:ext cx="254549" cy="269807"/>
            </a:xfrm>
            <a:prstGeom prst="rect">
              <a:avLst/>
            </a:prstGeom>
            <a:noFill/>
            <a:ln w="19050"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3944F4F-CC0D-E7ED-3C8B-2B5AA6C0A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971" y="2519833"/>
            <a:ext cx="8742280" cy="412906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E677DEB-BED8-9448-B3D8-FFFD3D31EAF5}"/>
              </a:ext>
            </a:extLst>
          </p:cNvPr>
          <p:cNvGrpSpPr/>
          <p:nvPr/>
        </p:nvGrpSpPr>
        <p:grpSpPr>
          <a:xfrm>
            <a:off x="1191867" y="4628313"/>
            <a:ext cx="1926839" cy="171090"/>
            <a:chOff x="1191867" y="4628313"/>
            <a:chExt cx="1926839" cy="171090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6FB4AD5-3B85-1312-D62B-0C08D4E26A30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1B79891-8980-E22E-2027-C620BB3E2069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B2B986-B66C-7A03-3D73-88FEF40C3E87}"/>
              </a:ext>
            </a:extLst>
          </p:cNvPr>
          <p:cNvGrpSpPr/>
          <p:nvPr/>
        </p:nvGrpSpPr>
        <p:grpSpPr>
          <a:xfrm>
            <a:off x="1150303" y="5431876"/>
            <a:ext cx="1926839" cy="171090"/>
            <a:chOff x="1191867" y="4628313"/>
            <a:chExt cx="1926839" cy="171090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5860A45F-1F3C-F1B7-C6F1-50379E01F409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E89E7B4-D7FF-278F-D80E-A23766330164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9F1F1E-04AD-0AA3-6AB7-0BBCFF08BBF8}"/>
              </a:ext>
            </a:extLst>
          </p:cNvPr>
          <p:cNvGrpSpPr/>
          <p:nvPr/>
        </p:nvGrpSpPr>
        <p:grpSpPr>
          <a:xfrm>
            <a:off x="1180904" y="6230590"/>
            <a:ext cx="1926839" cy="171090"/>
            <a:chOff x="1191867" y="4628313"/>
            <a:chExt cx="1926839" cy="171090"/>
          </a:xfrm>
        </p:grpSpPr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DAF3A463-F1CF-755D-486E-069900E074FB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B23EB20-1794-ACA8-821E-A035BA7C7861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4897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E8BA2-4E00-8639-271F-5FBD58565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DC377-B677-314D-0DB0-BE370022C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84748"/>
          </a:xfrm>
        </p:spPr>
        <p:txBody>
          <a:bodyPr/>
          <a:lstStyle/>
          <a:p>
            <a:r>
              <a:rPr lang="en-US" sz="3500" dirty="0"/>
              <a:t>Deployment by Cloning Items from Source Workspace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0E713-60CD-E6A0-B945-2A98159835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85104"/>
          </a:xfrm>
        </p:spPr>
        <p:txBody>
          <a:bodyPr/>
          <a:lstStyle/>
          <a:p>
            <a:r>
              <a:rPr lang="en-US" dirty="0"/>
              <a:t>Fabric items can be cloned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Retrieve item definition from source workspace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Manipulate content of item definition part files such as substitute source Ids for target Ids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 to create new item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API to update existing item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30A629-FF7A-CF74-5092-AE79306B2982}"/>
              </a:ext>
            </a:extLst>
          </p:cNvPr>
          <p:cNvSpPr/>
          <p:nvPr/>
        </p:nvSpPr>
        <p:spPr bwMode="auto">
          <a:xfrm>
            <a:off x="4786778" y="3357906"/>
            <a:ext cx="1997708" cy="2726472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586423-86EF-544E-36EA-C5CBFB690A58}"/>
              </a:ext>
            </a:extLst>
          </p:cNvPr>
          <p:cNvSpPr/>
          <p:nvPr/>
        </p:nvSpPr>
        <p:spPr bwMode="auto">
          <a:xfrm>
            <a:off x="1098793" y="3357906"/>
            <a:ext cx="1666208" cy="272647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Source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8C3F33-88DB-E814-72AE-867B46DCFDC0}"/>
              </a:ext>
            </a:extLst>
          </p:cNvPr>
          <p:cNvSpPr/>
          <p:nvPr/>
        </p:nvSpPr>
        <p:spPr bwMode="auto">
          <a:xfrm>
            <a:off x="9140091" y="3457606"/>
            <a:ext cx="1598886" cy="272647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Target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9BDC51-7D83-B1B1-2B52-60AD47B4E6F8}"/>
              </a:ext>
            </a:extLst>
          </p:cNvPr>
          <p:cNvGrpSpPr/>
          <p:nvPr/>
        </p:nvGrpSpPr>
        <p:grpSpPr>
          <a:xfrm>
            <a:off x="2834150" y="3927961"/>
            <a:ext cx="1811243" cy="1000045"/>
            <a:chOff x="2834150" y="3927961"/>
            <a:chExt cx="1811243" cy="1000045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3D0A5867-6BE9-C6F3-F6C8-EE0A22055C86}"/>
                </a:ext>
              </a:extLst>
            </p:cNvPr>
            <p:cNvSpPr/>
            <p:nvPr/>
          </p:nvSpPr>
          <p:spPr bwMode="auto">
            <a:xfrm>
              <a:off x="2834150" y="4372062"/>
              <a:ext cx="1811243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Get Item Definition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EB0BC7F-53E1-3F89-2031-FBE3B0575505}"/>
                </a:ext>
              </a:extLst>
            </p:cNvPr>
            <p:cNvSpPr/>
            <p:nvPr/>
          </p:nvSpPr>
          <p:spPr bwMode="auto">
            <a:xfrm>
              <a:off x="2864339" y="3927961"/>
              <a:ext cx="767889" cy="44410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AEF146E-0029-D26B-4D4F-49DAC8E55DBC}"/>
              </a:ext>
            </a:extLst>
          </p:cNvPr>
          <p:cNvGrpSpPr/>
          <p:nvPr/>
        </p:nvGrpSpPr>
        <p:grpSpPr>
          <a:xfrm>
            <a:off x="6977763" y="4928006"/>
            <a:ext cx="2024029" cy="1000045"/>
            <a:chOff x="6977763" y="4928006"/>
            <a:chExt cx="2024029" cy="1000045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90A85A7B-3EFC-6E8C-6E24-BBAF30A531A1}"/>
                </a:ext>
              </a:extLst>
            </p:cNvPr>
            <p:cNvSpPr/>
            <p:nvPr/>
          </p:nvSpPr>
          <p:spPr bwMode="auto">
            <a:xfrm>
              <a:off x="6977763" y="5372107"/>
              <a:ext cx="2024029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Update Item Definition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6F2E62C-04BB-611E-4F2F-08218DEE1DD9}"/>
                </a:ext>
              </a:extLst>
            </p:cNvPr>
            <p:cNvSpPr/>
            <p:nvPr/>
          </p:nvSpPr>
          <p:spPr bwMode="auto">
            <a:xfrm>
              <a:off x="6977763" y="4928006"/>
              <a:ext cx="767889" cy="44410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D61A15C-4512-554F-9CF3-D180D8E0DD56}"/>
              </a:ext>
            </a:extLst>
          </p:cNvPr>
          <p:cNvGrpSpPr/>
          <p:nvPr/>
        </p:nvGrpSpPr>
        <p:grpSpPr>
          <a:xfrm>
            <a:off x="6929445" y="3662935"/>
            <a:ext cx="2024030" cy="1023310"/>
            <a:chOff x="6929445" y="3662935"/>
            <a:chExt cx="2024030" cy="1023310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DBC9E84C-4CA4-87AF-D11D-C751AD682BF4}"/>
                </a:ext>
              </a:extLst>
            </p:cNvPr>
            <p:cNvSpPr/>
            <p:nvPr/>
          </p:nvSpPr>
          <p:spPr bwMode="auto">
            <a:xfrm>
              <a:off x="6929445" y="4130301"/>
              <a:ext cx="2024030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Create Item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68582B5-F3A3-D8E7-4DD2-E5D481F9688D}"/>
                </a:ext>
              </a:extLst>
            </p:cNvPr>
            <p:cNvSpPr/>
            <p:nvPr/>
          </p:nvSpPr>
          <p:spPr bwMode="auto">
            <a:xfrm>
              <a:off x="6938559" y="3662935"/>
              <a:ext cx="767889" cy="44410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D9E525D-80CF-FEB6-0F33-69515CD32555}"/>
              </a:ext>
            </a:extLst>
          </p:cNvPr>
          <p:cNvGrpSpPr/>
          <p:nvPr/>
        </p:nvGrpSpPr>
        <p:grpSpPr>
          <a:xfrm>
            <a:off x="5290933" y="3894262"/>
            <a:ext cx="1080370" cy="1680628"/>
            <a:chOff x="4861169" y="4439785"/>
            <a:chExt cx="1232453" cy="196889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CF1CE82-85F7-1E78-DCAB-98F2E88A59C5}"/>
                </a:ext>
              </a:extLst>
            </p:cNvPr>
            <p:cNvSpPr/>
            <p:nvPr/>
          </p:nvSpPr>
          <p:spPr bwMode="auto">
            <a:xfrm>
              <a:off x="4861169" y="4439785"/>
              <a:ext cx="1232452" cy="47465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Source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DA0CDE4-2DA5-6B29-5B00-162467E7E1E7}"/>
                </a:ext>
              </a:extLst>
            </p:cNvPr>
            <p:cNvSpPr/>
            <p:nvPr/>
          </p:nvSpPr>
          <p:spPr bwMode="auto">
            <a:xfrm>
              <a:off x="4861170" y="5934026"/>
              <a:ext cx="1232452" cy="47465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Updated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CE96DA9-4102-5908-233C-EA82E9657AB1}"/>
                </a:ext>
              </a:extLst>
            </p:cNvPr>
            <p:cNvGrpSpPr/>
            <p:nvPr/>
          </p:nvGrpSpPr>
          <p:grpSpPr>
            <a:xfrm>
              <a:off x="5082991" y="4929990"/>
              <a:ext cx="771223" cy="988481"/>
              <a:chOff x="1794846" y="4541357"/>
              <a:chExt cx="771223" cy="988481"/>
            </a:xfrm>
          </p:grpSpPr>
          <p:sp>
            <p:nvSpPr>
              <p:cNvPr id="14" name="Arrow: Down 13">
                <a:extLst>
                  <a:ext uri="{FF2B5EF4-FFF2-40B4-BE49-F238E27FC236}">
                    <a16:creationId xmlns:a16="http://schemas.microsoft.com/office/drawing/2014/main" id="{F48180A5-6592-B697-8A48-141146EE3822}"/>
                  </a:ext>
                </a:extLst>
              </p:cNvPr>
              <p:cNvSpPr/>
              <p:nvPr/>
            </p:nvSpPr>
            <p:spPr bwMode="auto">
              <a:xfrm>
                <a:off x="1997603" y="4541357"/>
                <a:ext cx="380813" cy="988481"/>
              </a:xfrm>
              <a:prstGeom prst="downArrow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endParaRPr lang="en-US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" name="Flowchart: Document 16">
                <a:extLst>
                  <a:ext uri="{FF2B5EF4-FFF2-40B4-BE49-F238E27FC236}">
                    <a16:creationId xmlns:a16="http://schemas.microsoft.com/office/drawing/2014/main" id="{77F1FB84-CCDD-9A62-8946-569CC7723045}"/>
                  </a:ext>
                </a:extLst>
              </p:cNvPr>
              <p:cNvSpPr/>
              <p:nvPr/>
            </p:nvSpPr>
            <p:spPr bwMode="auto">
              <a:xfrm>
                <a:off x="1794846" y="4647431"/>
                <a:ext cx="771223" cy="585840"/>
              </a:xfrm>
              <a:prstGeom prst="flowChartDocument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update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Item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72448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7989F-6509-F788-0D3B-5117A755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Id Substitution with notebook-content.py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0DFD9-2F29-3972-F408-8EE9B11D39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18D30B-6086-FEC0-97C5-63B03D116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818" y="3775385"/>
            <a:ext cx="5173968" cy="2964793"/>
          </a:xfrm>
          <a:prstGeom prst="rect">
            <a:avLst/>
          </a:prstGeom>
          <a:ln w="28575">
            <a:solidFill>
              <a:srgbClr val="C00000"/>
            </a:solidFill>
            <a:prstDash val="sysDot"/>
          </a:ln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D5D30D6-3AE2-AB73-790F-0A2728AE3A56}"/>
              </a:ext>
            </a:extLst>
          </p:cNvPr>
          <p:cNvGraphicFramePr>
            <a:graphicFrameLocks noGrp="1"/>
          </p:cNvGraphicFramePr>
          <p:nvPr/>
        </p:nvGraphicFramePr>
        <p:xfrm>
          <a:off x="5587817" y="1952738"/>
          <a:ext cx="4033479" cy="15448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83616">
                  <a:extLst>
                    <a:ext uri="{9D8B030D-6E8A-4147-A177-3AD203B41FA5}">
                      <a16:colId xmlns:a16="http://schemas.microsoft.com/office/drawing/2014/main" val="186341734"/>
                    </a:ext>
                  </a:extLst>
                </a:gridCol>
                <a:gridCol w="2049863">
                  <a:extLst>
                    <a:ext uri="{9D8B030D-6E8A-4147-A177-3AD203B41FA5}">
                      <a16:colId xmlns:a16="http://schemas.microsoft.com/office/drawing/2014/main" val="1808981317"/>
                    </a:ext>
                  </a:extLst>
                </a:gridCol>
              </a:tblGrid>
              <a:tr h="308969">
                <a:tc>
                  <a:txBody>
                    <a:bodyPr/>
                    <a:lstStyle/>
                    <a:p>
                      <a:r>
                        <a:rPr lang="en-US" sz="1200" b="1" dirty="0"/>
                        <a:t>Search for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Replace with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1246326"/>
                  </a:ext>
                </a:extLst>
              </a:tr>
              <a:tr h="308969">
                <a:tc>
                  <a:txBody>
                    <a:bodyPr/>
                    <a:lstStyle/>
                    <a:p>
                      <a:r>
                        <a:rPr lang="en-US" sz="1200" b="1" dirty="0"/>
                        <a:t>source_workspace_id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target_workspace_id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125142"/>
                  </a:ext>
                </a:extLst>
              </a:tr>
              <a:tr h="308969">
                <a:tc>
                  <a:txBody>
                    <a:bodyPr/>
                    <a:lstStyle/>
                    <a:p>
                      <a:r>
                        <a:rPr lang="en-US" sz="1200" b="1" dirty="0"/>
                        <a:t>source_lakehouse1_id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target_lakehouse1_id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377319"/>
                  </a:ext>
                </a:extLst>
              </a:tr>
              <a:tr h="308969">
                <a:tc>
                  <a:txBody>
                    <a:bodyPr/>
                    <a:lstStyle/>
                    <a:p>
                      <a:r>
                        <a:rPr lang="en-US" sz="1200" b="1" dirty="0"/>
                        <a:t>source_lakhouse2_id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target_lakhouse2_id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1343172"/>
                  </a:ext>
                </a:extLst>
              </a:tr>
              <a:tr h="308969">
                <a:tc>
                  <a:txBody>
                    <a:bodyPr/>
                    <a:lstStyle/>
                    <a:p>
                      <a:r>
                        <a:rPr lang="en-US" sz="1200" b="1" dirty="0"/>
                        <a:t>source</a:t>
                      </a:r>
                      <a:r>
                        <a:rPr lang="en-US" sz="1200" b="1"/>
                        <a:t>_lakhouse3_</a:t>
                      </a:r>
                      <a:r>
                        <a:rPr lang="en-US" sz="1200" b="1" dirty="0"/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target_lakhouse3_id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029324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B1F11F1-AFC8-7B25-F833-E12FFF364997}"/>
              </a:ext>
            </a:extLst>
          </p:cNvPr>
          <p:cNvSpPr/>
          <p:nvPr/>
        </p:nvSpPr>
        <p:spPr bwMode="auto">
          <a:xfrm>
            <a:off x="1581354" y="1876096"/>
            <a:ext cx="1997708" cy="2726472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0E78948-E45A-9527-C1AA-92D8E742AE00}"/>
              </a:ext>
            </a:extLst>
          </p:cNvPr>
          <p:cNvSpPr/>
          <p:nvPr/>
        </p:nvSpPr>
        <p:spPr bwMode="auto">
          <a:xfrm>
            <a:off x="2085509" y="2412452"/>
            <a:ext cx="1080369" cy="40515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ts val="20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Source</a:t>
            </a:r>
          </a:p>
          <a:p>
            <a:pPr algn="ctr" defTabSz="932472" fontAlgn="base">
              <a:spcBef>
                <a:spcPts val="20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Definition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F434F4F-EFE3-41E0-D144-10FA5E7F31C1}"/>
              </a:ext>
            </a:extLst>
          </p:cNvPr>
          <p:cNvSpPr/>
          <p:nvPr/>
        </p:nvSpPr>
        <p:spPr bwMode="auto">
          <a:xfrm>
            <a:off x="2085510" y="3687922"/>
            <a:ext cx="1080369" cy="40515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ts val="20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Updated</a:t>
            </a:r>
          </a:p>
          <a:p>
            <a:pPr algn="ctr" defTabSz="932472" fontAlgn="base">
              <a:spcBef>
                <a:spcPts val="20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Definition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4B408F6-3309-C54E-DEA8-210961262289}"/>
              </a:ext>
            </a:extLst>
          </p:cNvPr>
          <p:cNvGrpSpPr/>
          <p:nvPr/>
        </p:nvGrpSpPr>
        <p:grpSpPr>
          <a:xfrm>
            <a:off x="2279958" y="2830886"/>
            <a:ext cx="676055" cy="843758"/>
            <a:chOff x="1794846" y="4541357"/>
            <a:chExt cx="771223" cy="988481"/>
          </a:xfrm>
        </p:grpSpPr>
        <p:sp>
          <p:nvSpPr>
            <p:cNvPr id="12" name="Arrow: Down 11">
              <a:extLst>
                <a:ext uri="{FF2B5EF4-FFF2-40B4-BE49-F238E27FC236}">
                  <a16:creationId xmlns:a16="http://schemas.microsoft.com/office/drawing/2014/main" id="{CB37760B-BA48-DD39-E969-A030DD33E7BA}"/>
                </a:ext>
              </a:extLst>
            </p:cNvPr>
            <p:cNvSpPr/>
            <p:nvPr/>
          </p:nvSpPr>
          <p:spPr bwMode="auto">
            <a:xfrm>
              <a:off x="1997603" y="4541357"/>
              <a:ext cx="380813" cy="988481"/>
            </a:xfrm>
            <a:prstGeom prst="down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Flowchart: Document 12">
              <a:extLst>
                <a:ext uri="{FF2B5EF4-FFF2-40B4-BE49-F238E27FC236}">
                  <a16:creationId xmlns:a16="http://schemas.microsoft.com/office/drawing/2014/main" id="{3DC924B0-A7A4-BC85-1C67-767A4DE2B4B0}"/>
                </a:ext>
              </a:extLst>
            </p:cNvPr>
            <p:cNvSpPr/>
            <p:nvPr/>
          </p:nvSpPr>
          <p:spPr bwMode="auto">
            <a:xfrm>
              <a:off x="1794846" y="4647431"/>
              <a:ext cx="771223" cy="585840"/>
            </a:xfrm>
            <a:prstGeom prst="flowChartDocument">
              <a:avLst/>
            </a:prstGeom>
            <a:solidFill>
              <a:schemeClr val="accent3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update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Item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definition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501E9BA-768F-2EFE-85BB-41E05EBAF1B7}"/>
              </a:ext>
            </a:extLst>
          </p:cNvPr>
          <p:cNvSpPr/>
          <p:nvPr/>
        </p:nvSpPr>
        <p:spPr bwMode="auto">
          <a:xfrm>
            <a:off x="6541770" y="4587240"/>
            <a:ext cx="3352800" cy="152400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0B019C-04C4-12EC-950C-50F286DB6091}"/>
              </a:ext>
            </a:extLst>
          </p:cNvPr>
          <p:cNvSpPr/>
          <p:nvPr/>
        </p:nvSpPr>
        <p:spPr bwMode="auto">
          <a:xfrm>
            <a:off x="8431530" y="4785360"/>
            <a:ext cx="2217420" cy="152400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EF0E5C-206A-5989-6B26-0A2E10D39054}"/>
              </a:ext>
            </a:extLst>
          </p:cNvPr>
          <p:cNvSpPr/>
          <p:nvPr/>
        </p:nvSpPr>
        <p:spPr bwMode="auto">
          <a:xfrm>
            <a:off x="7090777" y="5071091"/>
            <a:ext cx="2217420" cy="152400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261876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967D-614B-1086-1606-801CBA49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of Managing Connections at Workspace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CD535-4B3E-85A6-D561-C24A5C3FBC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431161"/>
          </a:xfrm>
        </p:spPr>
        <p:txBody>
          <a:bodyPr/>
          <a:lstStyle/>
          <a:p>
            <a:r>
              <a:rPr lang="en-US" dirty="0"/>
              <a:t>Unlike workspace items, connection items are scoped at level of Entra Id tenant</a:t>
            </a:r>
          </a:p>
          <a:p>
            <a:pPr lvl="1"/>
            <a:r>
              <a:rPr lang="en-US" dirty="0"/>
              <a:t>No API support for workspace-level management of connections</a:t>
            </a:r>
          </a:p>
          <a:p>
            <a:pPr lvl="1"/>
            <a:r>
              <a:rPr lang="en-US" dirty="0"/>
              <a:t>No support in Fabric GIT integration to track, backup, restore, recreate connections</a:t>
            </a:r>
          </a:p>
          <a:p>
            <a:pPr lvl="1"/>
            <a:r>
              <a:rPr lang="en-US" dirty="0"/>
              <a:t>Developer must find innovative approach for managing connections at scope of workspace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74D971-585C-854A-FF6B-409092E8251E}"/>
              </a:ext>
            </a:extLst>
          </p:cNvPr>
          <p:cNvGrpSpPr/>
          <p:nvPr/>
        </p:nvGrpSpPr>
        <p:grpSpPr>
          <a:xfrm>
            <a:off x="1027599" y="2798186"/>
            <a:ext cx="9758165" cy="3478949"/>
            <a:chOff x="840562" y="2535453"/>
            <a:chExt cx="10486923" cy="373876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85A54CB-BAF1-7936-23EE-B1D47EFA1384}"/>
                </a:ext>
              </a:extLst>
            </p:cNvPr>
            <p:cNvSpPr/>
            <p:nvPr/>
          </p:nvSpPr>
          <p:spPr bwMode="auto">
            <a:xfrm>
              <a:off x="840562" y="2535453"/>
              <a:ext cx="10486923" cy="37387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191E04-3365-140A-9F1E-965CA4ED6B9B}"/>
                </a:ext>
              </a:extLst>
            </p:cNvPr>
            <p:cNvSpPr/>
            <p:nvPr/>
          </p:nvSpPr>
          <p:spPr bwMode="auto">
            <a:xfrm>
              <a:off x="923015" y="2645029"/>
              <a:ext cx="10268895" cy="7599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Platform Item Types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731BF80-4B53-A8ED-CA1E-0C1E173C53F4}"/>
                </a:ext>
              </a:extLst>
            </p:cNvPr>
            <p:cNvSpPr/>
            <p:nvPr/>
          </p:nvSpPr>
          <p:spPr bwMode="auto">
            <a:xfrm>
              <a:off x="1123012" y="2967761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Capacity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65F744D-E058-788D-BF10-29AAE84B43EB}"/>
                </a:ext>
              </a:extLst>
            </p:cNvPr>
            <p:cNvSpPr/>
            <p:nvPr/>
          </p:nvSpPr>
          <p:spPr bwMode="auto">
            <a:xfrm>
              <a:off x="2763892" y="2967761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Workspace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7E6B9E-F7B5-8A8E-B9AB-F13B3C2E4622}"/>
                </a:ext>
              </a:extLst>
            </p:cNvPr>
            <p:cNvSpPr/>
            <p:nvPr/>
          </p:nvSpPr>
          <p:spPr bwMode="auto">
            <a:xfrm>
              <a:off x="4404772" y="2973287"/>
              <a:ext cx="1345642" cy="247613"/>
            </a:xfrm>
            <a:prstGeom prst="rect">
              <a:avLst/>
            </a:prstGeom>
            <a:solidFill>
              <a:srgbClr val="DAA52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Connection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758E96-E80B-B162-4CD1-C0BC6A2745B1}"/>
                </a:ext>
              </a:extLst>
            </p:cNvPr>
            <p:cNvSpPr/>
            <p:nvPr/>
          </p:nvSpPr>
          <p:spPr bwMode="auto">
            <a:xfrm>
              <a:off x="923015" y="3463887"/>
              <a:ext cx="10268895" cy="27212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Workspace Item Types by Workload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408239C-43B8-237A-270A-5459C71CA716}"/>
                </a:ext>
              </a:extLst>
            </p:cNvPr>
            <p:cNvSpPr/>
            <p:nvPr/>
          </p:nvSpPr>
          <p:spPr bwMode="auto">
            <a:xfrm>
              <a:off x="1027870" y="3759100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Power BI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7E59D1E-42FA-5C42-3DA5-2955CF103599}"/>
                </a:ext>
              </a:extLst>
            </p:cNvPr>
            <p:cNvSpPr/>
            <p:nvPr/>
          </p:nvSpPr>
          <p:spPr bwMode="auto">
            <a:xfrm>
              <a:off x="1137720" y="401605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SemanticModel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8FB22D-2F7B-659F-26EF-E49439C2DF8A}"/>
                </a:ext>
              </a:extLst>
            </p:cNvPr>
            <p:cNvSpPr/>
            <p:nvPr/>
          </p:nvSpPr>
          <p:spPr bwMode="auto">
            <a:xfrm>
              <a:off x="1137720" y="44218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Report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3A91383-1CA1-3E63-094F-D000E2CD27F7}"/>
                </a:ext>
              </a:extLst>
            </p:cNvPr>
            <p:cNvSpPr/>
            <p:nvPr/>
          </p:nvSpPr>
          <p:spPr bwMode="auto">
            <a:xfrm>
              <a:off x="2730847" y="3759100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Engineering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C7321E-90FE-A649-CEF8-55A54D431B15}"/>
                </a:ext>
              </a:extLst>
            </p:cNvPr>
            <p:cNvSpPr/>
            <p:nvPr/>
          </p:nvSpPr>
          <p:spPr bwMode="auto">
            <a:xfrm>
              <a:off x="2840696" y="401605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Lakehouse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3864B0F-4DCF-E33D-5DBB-01F1D73EDCE5}"/>
                </a:ext>
              </a:extLst>
            </p:cNvPr>
            <p:cNvSpPr/>
            <p:nvPr/>
          </p:nvSpPr>
          <p:spPr bwMode="auto">
            <a:xfrm>
              <a:off x="2840696" y="44218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Notebook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BD896E-31B5-AF74-5D44-6595F4BCDAD5}"/>
                </a:ext>
              </a:extLst>
            </p:cNvPr>
            <p:cNvSpPr/>
            <p:nvPr/>
          </p:nvSpPr>
          <p:spPr bwMode="auto">
            <a:xfrm>
              <a:off x="2840696" y="4827553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SparkJobDefinition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07757EA-07C0-0BD6-0DEA-DCAD05DC7BD4}"/>
                </a:ext>
              </a:extLst>
            </p:cNvPr>
            <p:cNvSpPr/>
            <p:nvPr/>
          </p:nvSpPr>
          <p:spPr bwMode="auto">
            <a:xfrm>
              <a:off x="6149966" y="3759102"/>
              <a:ext cx="1593127" cy="23132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Factory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882028-FE75-3ABF-E583-0C985712EDE9}"/>
                </a:ext>
              </a:extLst>
            </p:cNvPr>
            <p:cNvSpPr/>
            <p:nvPr/>
          </p:nvSpPr>
          <p:spPr bwMode="auto">
            <a:xfrm>
              <a:off x="6259815" y="401606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DataPipeline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F640FE1-42DD-B1F6-C4D8-77681F852ACF}"/>
                </a:ext>
              </a:extLst>
            </p:cNvPr>
            <p:cNvSpPr/>
            <p:nvPr/>
          </p:nvSpPr>
          <p:spPr bwMode="auto">
            <a:xfrm>
              <a:off x="6259815" y="4421809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Dataflow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513BCA3-ECF2-05CB-9E9D-DB2920D54954}"/>
                </a:ext>
              </a:extLst>
            </p:cNvPr>
            <p:cNvSpPr/>
            <p:nvPr/>
          </p:nvSpPr>
          <p:spPr bwMode="auto">
            <a:xfrm>
              <a:off x="4440406" y="3765448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Warehouse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0D8EA5F-BB2E-3FF0-F0A2-55BD1E9A4A58}"/>
                </a:ext>
              </a:extLst>
            </p:cNvPr>
            <p:cNvSpPr/>
            <p:nvPr/>
          </p:nvSpPr>
          <p:spPr bwMode="auto">
            <a:xfrm>
              <a:off x="4550257" y="40224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Warehouse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58C9A43-5758-D39A-64A1-3F4F8C2E75B8}"/>
                </a:ext>
              </a:extLst>
            </p:cNvPr>
            <p:cNvSpPr/>
            <p:nvPr/>
          </p:nvSpPr>
          <p:spPr bwMode="auto">
            <a:xfrm>
              <a:off x="4546622" y="4421924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MirroredWarehouse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0B489EC-DADF-CBCD-438B-4AAA31B409A1}"/>
                </a:ext>
              </a:extLst>
            </p:cNvPr>
            <p:cNvSpPr/>
            <p:nvPr/>
          </p:nvSpPr>
          <p:spPr bwMode="auto">
            <a:xfrm>
              <a:off x="7850174" y="3759099"/>
              <a:ext cx="1593127" cy="23196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Real-time Intelligence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8BD10BB-DB9D-CFF0-223A-9607191D2F27}"/>
                </a:ext>
              </a:extLst>
            </p:cNvPr>
            <p:cNvSpPr/>
            <p:nvPr/>
          </p:nvSpPr>
          <p:spPr bwMode="auto">
            <a:xfrm>
              <a:off x="7960023" y="443140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Eventstream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A2D8634-9072-7426-94FB-B9D46434F2AE}"/>
                </a:ext>
              </a:extLst>
            </p:cNvPr>
            <p:cNvSpPr/>
            <p:nvPr/>
          </p:nvSpPr>
          <p:spPr bwMode="auto">
            <a:xfrm>
              <a:off x="7960023" y="484343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KQLDatabase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415BBEB-66AD-DD57-F469-168318CAE05A}"/>
                </a:ext>
              </a:extLst>
            </p:cNvPr>
            <p:cNvSpPr/>
            <p:nvPr/>
          </p:nvSpPr>
          <p:spPr bwMode="auto">
            <a:xfrm>
              <a:off x="7960023" y="525547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KQLQueryset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4EDC39F-C938-9E43-DAF1-876E840F1B2C}"/>
                </a:ext>
              </a:extLst>
            </p:cNvPr>
            <p:cNvSpPr/>
            <p:nvPr/>
          </p:nvSpPr>
          <p:spPr bwMode="auto">
            <a:xfrm>
              <a:off x="2851747" y="524972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Environment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315E309-7613-5B13-9EB8-1CA5F3F156E3}"/>
                </a:ext>
              </a:extLst>
            </p:cNvPr>
            <p:cNvSpPr/>
            <p:nvPr/>
          </p:nvSpPr>
          <p:spPr bwMode="auto">
            <a:xfrm>
              <a:off x="9508282" y="3752475"/>
              <a:ext cx="1593127" cy="23132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Science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11BD3B9-A2D3-F0EC-DEB6-B7514D25D8FF}"/>
                </a:ext>
              </a:extLst>
            </p:cNvPr>
            <p:cNvSpPr/>
            <p:nvPr/>
          </p:nvSpPr>
          <p:spPr bwMode="auto">
            <a:xfrm>
              <a:off x="9618131" y="4009434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MLExperiment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994B60D-35BA-A8DC-0C77-68F2B75CE0E4}"/>
                </a:ext>
              </a:extLst>
            </p:cNvPr>
            <p:cNvSpPr/>
            <p:nvPr/>
          </p:nvSpPr>
          <p:spPr bwMode="auto">
            <a:xfrm>
              <a:off x="9618131" y="4415182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MLModel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940013A-C75A-91A1-CD04-6663F9836829}"/>
                </a:ext>
              </a:extLst>
            </p:cNvPr>
            <p:cNvSpPr/>
            <p:nvPr/>
          </p:nvSpPr>
          <p:spPr bwMode="auto">
            <a:xfrm>
              <a:off x="7973930" y="401936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Eventhouse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C39827E-99E1-5F9C-0CF6-6F19CC7AEE0B}"/>
                </a:ext>
              </a:extLst>
            </p:cNvPr>
            <p:cNvSpPr/>
            <p:nvPr/>
          </p:nvSpPr>
          <p:spPr bwMode="auto">
            <a:xfrm>
              <a:off x="6045653" y="2973288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Gateway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72818D8-65E3-6939-F6A9-6ED73BDD2F45}"/>
                </a:ext>
              </a:extLst>
            </p:cNvPr>
            <p:cNvSpPr/>
            <p:nvPr/>
          </p:nvSpPr>
          <p:spPr bwMode="auto">
            <a:xfrm>
              <a:off x="7942910" y="5667507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KQLDashbord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207085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6B2E9-ABC7-DE77-E120-D42AD5819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BDE36-4D33-A03A-6B54-E222560A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Naing Convention for Managing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FE608-D82D-CA28-25C8-2142CB664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270674"/>
          </a:xfrm>
        </p:spPr>
        <p:txBody>
          <a:bodyPr/>
          <a:lstStyle/>
          <a:p>
            <a:r>
              <a:rPr lang="en-US" dirty="0"/>
              <a:t>Using connection naming convention allows for management at workspace scope</a:t>
            </a:r>
          </a:p>
          <a:p>
            <a:pPr lvl="1"/>
            <a:r>
              <a:rPr lang="en-US" dirty="0"/>
              <a:t>Connection name contains Workspace Id</a:t>
            </a:r>
          </a:p>
          <a:p>
            <a:pPr lvl="1"/>
            <a:r>
              <a:rPr lang="en-US" dirty="0"/>
              <a:t>Connection name also indicates connection type (e.g. </a:t>
            </a:r>
            <a:r>
              <a:rPr lang="en-US" sz="1600" b="1" dirty="0">
                <a:solidFill>
                  <a:srgbClr val="6C0000"/>
                </a:solidFill>
              </a:rPr>
              <a:t>Lakehouse(sales)</a:t>
            </a:r>
            <a:r>
              <a:rPr lang="en-US" dirty="0"/>
              <a:t> vs </a:t>
            </a:r>
            <a:r>
              <a:rPr lang="en-US" sz="1600" b="1" dirty="0">
                <a:solidFill>
                  <a:srgbClr val="6C0000"/>
                </a:solidFill>
              </a:rPr>
              <a:t>ADLS</a:t>
            </a:r>
            <a:r>
              <a:rPr lang="en-US" dirty="0"/>
              <a:t> vs </a:t>
            </a:r>
            <a:r>
              <a:rPr lang="en-US" sz="1600" b="1" dirty="0">
                <a:solidFill>
                  <a:srgbClr val="6C0000"/>
                </a:solidFill>
              </a:rPr>
              <a:t>Web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Benefits to connection naming convention</a:t>
            </a:r>
          </a:p>
          <a:p>
            <a:pPr lvl="1"/>
            <a:r>
              <a:rPr lang="en-US" dirty="0"/>
              <a:t>It allows for cascading connection deletes when deleting workspace</a:t>
            </a:r>
          </a:p>
          <a:p>
            <a:pPr lvl="1"/>
            <a:r>
              <a:rPr lang="en-US" dirty="0"/>
              <a:t>Allows for discovery of connection when inspecting source workspace</a:t>
            </a:r>
          </a:p>
          <a:p>
            <a:pPr lvl="1"/>
            <a:r>
              <a:rPr lang="en-US" dirty="0"/>
              <a:t>Enables configuration when recreating lakehouse shortcuts and data pipelines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5F0178-1E8E-7150-4D1E-F8FB56AD89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19"/>
          <a:stretch/>
        </p:blipFill>
        <p:spPr>
          <a:xfrm>
            <a:off x="1247242" y="2455583"/>
            <a:ext cx="6130304" cy="22799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90A2B83-CEF8-36ED-783D-F121364DFCE9}"/>
              </a:ext>
            </a:extLst>
          </p:cNvPr>
          <p:cNvGrpSpPr/>
          <p:nvPr/>
        </p:nvGrpSpPr>
        <p:grpSpPr>
          <a:xfrm>
            <a:off x="7587961" y="3595540"/>
            <a:ext cx="4049859" cy="768356"/>
            <a:chOff x="7587961" y="3595540"/>
            <a:chExt cx="4049859" cy="768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FF574E1-9FA9-281F-E854-5B5CC2FEE7A5}"/>
                </a:ext>
              </a:extLst>
            </p:cNvPr>
            <p:cNvSpPr/>
            <p:nvPr/>
          </p:nvSpPr>
          <p:spPr bwMode="auto">
            <a:xfrm>
              <a:off x="8484178" y="3595540"/>
              <a:ext cx="3153642" cy="7683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]-Lakehouse[sales]</a:t>
              </a:r>
            </a:p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]-ADLS</a:t>
              </a:r>
            </a:p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]-Web</a:t>
              </a:r>
              <a:endParaRPr lang="en-US" sz="1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Arrow: Left 5">
              <a:extLst>
                <a:ext uri="{FF2B5EF4-FFF2-40B4-BE49-F238E27FC236}">
                  <a16:creationId xmlns:a16="http://schemas.microsoft.com/office/drawing/2014/main" id="{F9EB3E2D-20FE-8561-7DA4-3C35EB500E63}"/>
                </a:ext>
              </a:extLst>
            </p:cNvPr>
            <p:cNvSpPr/>
            <p:nvPr/>
          </p:nvSpPr>
          <p:spPr bwMode="auto">
            <a:xfrm>
              <a:off x="7587961" y="3829050"/>
              <a:ext cx="789709" cy="301336"/>
            </a:xfrm>
            <a:prstGeom prst="lef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75828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74D61-77BB-3544-7C70-B788FA43D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D948-898C-8C3F-A8EE-891FCA9B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Item Types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9CC2260-0A57-5724-A9A9-AF9F1FE48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138773"/>
          </a:xfrm>
        </p:spPr>
        <p:txBody>
          <a:bodyPr/>
          <a:lstStyle/>
          <a:p>
            <a:r>
              <a:rPr lang="en-US" dirty="0"/>
              <a:t>Fabric solutions designed and implemented in terms of workspace items</a:t>
            </a:r>
          </a:p>
          <a:p>
            <a:pPr lvl="1"/>
            <a:r>
              <a:rPr lang="en-US" dirty="0"/>
              <a:t>Developers can discover, create and manage workspace items inside scope of a workspace</a:t>
            </a:r>
          </a:p>
          <a:p>
            <a:pPr lvl="1"/>
            <a:r>
              <a:rPr lang="en-US" dirty="0"/>
              <a:t>Workspace items are created and updated using item definitions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6AE70F-9A72-5008-6912-20F880D257A0}"/>
              </a:ext>
            </a:extLst>
          </p:cNvPr>
          <p:cNvSpPr/>
          <p:nvPr/>
        </p:nvSpPr>
        <p:spPr bwMode="auto">
          <a:xfrm>
            <a:off x="1217139" y="2548090"/>
            <a:ext cx="10268895" cy="27745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Creatable Workspace Item Types by Workload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01A833-818D-98A7-7D30-1002DF76BA88}"/>
              </a:ext>
            </a:extLst>
          </p:cNvPr>
          <p:cNvSpPr/>
          <p:nvPr/>
        </p:nvSpPr>
        <p:spPr bwMode="auto">
          <a:xfrm>
            <a:off x="3017714" y="2890034"/>
            <a:ext cx="1593127" cy="23132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Power BI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A89BC65-4AAB-7186-D6CB-369D8D6B48AD}"/>
              </a:ext>
            </a:extLst>
          </p:cNvPr>
          <p:cNvSpPr/>
          <p:nvPr/>
        </p:nvSpPr>
        <p:spPr bwMode="auto">
          <a:xfrm>
            <a:off x="3127564" y="3146992"/>
            <a:ext cx="1365555" cy="284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SemanticModel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B6DC4F-A6CA-C6E3-0F0A-15C4480DF723}"/>
              </a:ext>
            </a:extLst>
          </p:cNvPr>
          <p:cNvSpPr/>
          <p:nvPr/>
        </p:nvSpPr>
        <p:spPr bwMode="auto">
          <a:xfrm>
            <a:off x="3127564" y="3552740"/>
            <a:ext cx="1365555" cy="284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Report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AB68AA7-BFC8-33EE-C4CA-5E2C041CEB0A}"/>
              </a:ext>
            </a:extLst>
          </p:cNvPr>
          <p:cNvSpPr/>
          <p:nvPr/>
        </p:nvSpPr>
        <p:spPr bwMode="auto">
          <a:xfrm>
            <a:off x="1320863" y="2896661"/>
            <a:ext cx="1593127" cy="23132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Engineering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BB9B03-E7E2-E7DF-F3D0-6F877E372E22}"/>
              </a:ext>
            </a:extLst>
          </p:cNvPr>
          <p:cNvSpPr/>
          <p:nvPr/>
        </p:nvSpPr>
        <p:spPr bwMode="auto">
          <a:xfrm>
            <a:off x="1430712" y="3153619"/>
            <a:ext cx="1365555" cy="284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Lakehouse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708AC4-4ABB-A3BD-CED7-F725B5F9F206}"/>
              </a:ext>
            </a:extLst>
          </p:cNvPr>
          <p:cNvSpPr/>
          <p:nvPr/>
        </p:nvSpPr>
        <p:spPr bwMode="auto">
          <a:xfrm>
            <a:off x="1430712" y="3559367"/>
            <a:ext cx="1365555" cy="284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Notebook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213B92-E25E-5E10-0310-C0E0361CF8DA}"/>
              </a:ext>
            </a:extLst>
          </p:cNvPr>
          <p:cNvSpPr/>
          <p:nvPr/>
        </p:nvSpPr>
        <p:spPr bwMode="auto">
          <a:xfrm>
            <a:off x="1430712" y="3965114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SparkJobDefinition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7B44F98-6B49-E4CA-591E-8070EB9718B4}"/>
              </a:ext>
            </a:extLst>
          </p:cNvPr>
          <p:cNvSpPr/>
          <p:nvPr/>
        </p:nvSpPr>
        <p:spPr bwMode="auto">
          <a:xfrm>
            <a:off x="4725380" y="2890034"/>
            <a:ext cx="1593127" cy="23132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Factory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C1635B-2CB5-37AD-4710-6623A0EE195C}"/>
              </a:ext>
            </a:extLst>
          </p:cNvPr>
          <p:cNvSpPr/>
          <p:nvPr/>
        </p:nvSpPr>
        <p:spPr bwMode="auto">
          <a:xfrm>
            <a:off x="4835229" y="3146993"/>
            <a:ext cx="1365555" cy="284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DataPipeline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AA50730-0781-8F95-06F2-71D040F21737}"/>
              </a:ext>
            </a:extLst>
          </p:cNvPr>
          <p:cNvSpPr/>
          <p:nvPr/>
        </p:nvSpPr>
        <p:spPr bwMode="auto">
          <a:xfrm>
            <a:off x="4835229" y="3552741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Dataflow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F05B3C-B976-2549-C3D3-39716ADFBF4D}"/>
              </a:ext>
            </a:extLst>
          </p:cNvPr>
          <p:cNvSpPr/>
          <p:nvPr/>
        </p:nvSpPr>
        <p:spPr bwMode="auto">
          <a:xfrm>
            <a:off x="6433448" y="2903951"/>
            <a:ext cx="1593127" cy="23132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Warehouse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E101D18-19E9-9619-C47E-6DB224309FF8}"/>
              </a:ext>
            </a:extLst>
          </p:cNvPr>
          <p:cNvSpPr/>
          <p:nvPr/>
        </p:nvSpPr>
        <p:spPr bwMode="auto">
          <a:xfrm>
            <a:off x="6543299" y="3160909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Warehouse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BC90D6D-880F-4855-F896-31781A00A729}"/>
              </a:ext>
            </a:extLst>
          </p:cNvPr>
          <p:cNvSpPr/>
          <p:nvPr/>
        </p:nvSpPr>
        <p:spPr bwMode="auto">
          <a:xfrm>
            <a:off x="6539664" y="356042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MirroredWarehouse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C18CA23-5705-B790-B9EF-5D5040D382AC}"/>
              </a:ext>
            </a:extLst>
          </p:cNvPr>
          <p:cNvSpPr/>
          <p:nvPr/>
        </p:nvSpPr>
        <p:spPr bwMode="auto">
          <a:xfrm>
            <a:off x="8144298" y="2896660"/>
            <a:ext cx="1593127" cy="23196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Real-time Intelligence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438C41-FC73-0D31-A3F5-0151B39A6729}"/>
              </a:ext>
            </a:extLst>
          </p:cNvPr>
          <p:cNvSpPr/>
          <p:nvPr/>
        </p:nvSpPr>
        <p:spPr bwMode="auto">
          <a:xfrm>
            <a:off x="8254147" y="356896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Eventstream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86034B4-993C-A538-6809-2912990B0F06}"/>
              </a:ext>
            </a:extLst>
          </p:cNvPr>
          <p:cNvSpPr/>
          <p:nvPr/>
        </p:nvSpPr>
        <p:spPr bwMode="auto">
          <a:xfrm>
            <a:off x="8254147" y="398099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KQLDatabase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02DA6E9-2798-DCCB-1764-85AE5DFEEA2F}"/>
              </a:ext>
            </a:extLst>
          </p:cNvPr>
          <p:cNvSpPr/>
          <p:nvPr/>
        </p:nvSpPr>
        <p:spPr bwMode="auto">
          <a:xfrm>
            <a:off x="8254147" y="439303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KQLQueryset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1E330AE-5F35-05F8-A3D0-FE6AC811335A}"/>
              </a:ext>
            </a:extLst>
          </p:cNvPr>
          <p:cNvSpPr/>
          <p:nvPr/>
        </p:nvSpPr>
        <p:spPr bwMode="auto">
          <a:xfrm>
            <a:off x="1441763" y="4387289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Environment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479BEA-7D1F-4970-DD78-4C052FC2BFDD}"/>
              </a:ext>
            </a:extLst>
          </p:cNvPr>
          <p:cNvSpPr/>
          <p:nvPr/>
        </p:nvSpPr>
        <p:spPr bwMode="auto">
          <a:xfrm>
            <a:off x="9802406" y="2890036"/>
            <a:ext cx="1593127" cy="23132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Science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FBBAC1-D252-2D4B-B577-F13E41F031B8}"/>
              </a:ext>
            </a:extLst>
          </p:cNvPr>
          <p:cNvSpPr/>
          <p:nvPr/>
        </p:nvSpPr>
        <p:spPr bwMode="auto">
          <a:xfrm>
            <a:off x="9912255" y="314699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MLExperiment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E8B060A-5DC0-AFCC-A699-5114804287C9}"/>
              </a:ext>
            </a:extLst>
          </p:cNvPr>
          <p:cNvSpPr/>
          <p:nvPr/>
        </p:nvSpPr>
        <p:spPr bwMode="auto">
          <a:xfrm>
            <a:off x="9912255" y="3552743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MLModel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43908C0-AB84-D4EF-6B57-DC903A2E251E}"/>
              </a:ext>
            </a:extLst>
          </p:cNvPr>
          <p:cNvSpPr/>
          <p:nvPr/>
        </p:nvSpPr>
        <p:spPr bwMode="auto">
          <a:xfrm>
            <a:off x="8268054" y="315692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Eventhouse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6F97704-16C6-FE31-05AA-09925B9F412D}"/>
              </a:ext>
            </a:extLst>
          </p:cNvPr>
          <p:cNvSpPr/>
          <p:nvPr/>
        </p:nvSpPr>
        <p:spPr bwMode="auto">
          <a:xfrm>
            <a:off x="8237034" y="4805068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KQLDashbord</a:t>
            </a:r>
          </a:p>
        </p:txBody>
      </p:sp>
    </p:spTree>
    <p:extLst>
      <p:ext uri="{BB962C8B-B14F-4D97-AF65-F5344CB8AC3E}">
        <p14:creationId xmlns:p14="http://schemas.microsoft.com/office/powerpoint/2010/main" val="1934373114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6158F-92DB-F928-715E-B64A5CB31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Datasource Paths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3EC8A-08DF-89C5-3529-E1F7D7F82E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50935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8C42C-4EE3-F2C9-8D7A-043C8C3DC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DF960-718B-63CA-2427-E1CE92A2F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5730C-3191-21C2-E720-470344375B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403225" indent="-403225">
              <a:buFont typeface="Wingdings" panose="05000000000000000000" pitchFamily="2" charset="2"/>
              <a:buChar char="Ø"/>
            </a:pPr>
            <a:r>
              <a:rPr lang="en-US" dirty="0"/>
              <a:t>Configuring Datasource Paths using Deployment Parameters</a:t>
            </a:r>
          </a:p>
          <a:p>
            <a:pPr marL="403225" indent="-403225"/>
            <a:r>
              <a:rPr lang="en-US" dirty="0"/>
              <a:t>Deploying and Updating Solutions from a Source Workspace</a:t>
            </a:r>
          </a:p>
          <a:p>
            <a:pPr marL="403225" indent="-403225"/>
            <a:r>
              <a:rPr lang="en-US" dirty="0"/>
              <a:t>Exporting and Deploying Solutions using Solution Folders</a:t>
            </a:r>
          </a:p>
          <a:p>
            <a:pPr marL="403225" indent="-403225"/>
            <a:r>
              <a:rPr lang="en-US" dirty="0"/>
              <a:t>Connecting Workspaces using Fabric GIT Integration</a:t>
            </a:r>
          </a:p>
          <a:p>
            <a:pPr marL="403225" indent="-403225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4232439413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932BD-6E4C-72D2-11C8-047F8027F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CB22A7-1EB8-808D-2FC7-7AA597A11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Datasources in Staged Deployment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EC26CEC-5402-795B-A9AA-496F7EE9B4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stage in staged deployment should connect to its own needs datasource paths</a:t>
            </a:r>
          </a:p>
          <a:p>
            <a:pPr lvl="1"/>
            <a:r>
              <a:rPr lang="en-US" sz="16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 and </a:t>
            </a:r>
            <a:r>
              <a:rPr lang="en-US" sz="16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stage workspaces should not connect to same datasources as </a:t>
            </a:r>
            <a:r>
              <a:rPr lang="en-US" sz="16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54E5959-EB30-43B1-749B-38B4BA95E557}"/>
              </a:ext>
            </a:extLst>
          </p:cNvPr>
          <p:cNvGrpSpPr/>
          <p:nvPr/>
        </p:nvGrpSpPr>
        <p:grpSpPr>
          <a:xfrm>
            <a:off x="873019" y="2275481"/>
            <a:ext cx="10260556" cy="2058363"/>
            <a:chOff x="433508" y="1886281"/>
            <a:chExt cx="9704332" cy="194677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43E4884-3B4E-6660-0A68-79F33A0D78AA}"/>
                </a:ext>
              </a:extLst>
            </p:cNvPr>
            <p:cNvGrpSpPr/>
            <p:nvPr/>
          </p:nvGrpSpPr>
          <p:grpSpPr>
            <a:xfrm>
              <a:off x="433508" y="1886281"/>
              <a:ext cx="9704332" cy="1946779"/>
              <a:chOff x="1117743" y="2294560"/>
              <a:chExt cx="9704332" cy="194677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44FCA133-4F35-10DB-0D22-1E28FFA11B10}"/>
                  </a:ext>
                </a:extLst>
              </p:cNvPr>
              <p:cNvSpPr/>
              <p:nvPr/>
            </p:nvSpPr>
            <p:spPr bwMode="auto">
              <a:xfrm>
                <a:off x="7795833" y="2308633"/>
                <a:ext cx="3026242" cy="193270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production stage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258D8E8-6390-9664-CF91-80F790D0F861}"/>
                  </a:ext>
                </a:extLst>
              </p:cNvPr>
              <p:cNvSpPr/>
              <p:nvPr/>
            </p:nvSpPr>
            <p:spPr bwMode="auto">
              <a:xfrm>
                <a:off x="4148799" y="2301596"/>
                <a:ext cx="3647034" cy="19327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test stage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EF8701A-9648-4CBB-6BEB-1EB57ED3362E}"/>
                  </a:ext>
                </a:extLst>
              </p:cNvPr>
              <p:cNvSpPr/>
              <p:nvPr/>
            </p:nvSpPr>
            <p:spPr bwMode="auto">
              <a:xfrm>
                <a:off x="1117743" y="2294560"/>
                <a:ext cx="3026242" cy="19467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dev stage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AACD927-0CCB-6011-C193-790FC74A6F0F}"/>
                </a:ext>
              </a:extLst>
            </p:cNvPr>
            <p:cNvGrpSpPr/>
            <p:nvPr/>
          </p:nvGrpSpPr>
          <p:grpSpPr>
            <a:xfrm>
              <a:off x="640443" y="2214335"/>
              <a:ext cx="2047204" cy="1436070"/>
              <a:chOff x="1069668" y="2769166"/>
              <a:chExt cx="2895211" cy="2145083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5BAC3DA-EE85-33A5-84B4-59DB1B593B85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5D471F9-8350-2868-29BC-FCAFC44FBA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A8E78342-CDA2-7E62-4069-DA5C0D755B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B84F541-B0E1-E358-8E21-D1030A534D00}"/>
                </a:ext>
              </a:extLst>
            </p:cNvPr>
            <p:cNvGrpSpPr/>
            <p:nvPr/>
          </p:nvGrpSpPr>
          <p:grpSpPr>
            <a:xfrm>
              <a:off x="2707988" y="2214335"/>
              <a:ext cx="3695589" cy="1436070"/>
              <a:chOff x="3372559" y="2802234"/>
              <a:chExt cx="3695589" cy="143607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D586605E-6DF6-FCB3-1737-1539FBBD4D1B}"/>
                  </a:ext>
                </a:extLst>
              </p:cNvPr>
              <p:cNvGrpSpPr/>
              <p:nvPr/>
            </p:nvGrpSpPr>
            <p:grpSpPr>
              <a:xfrm>
                <a:off x="3372559" y="2968157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53" name="Arrow: Right 52">
                  <a:extLst>
                    <a:ext uri="{FF2B5EF4-FFF2-40B4-BE49-F238E27FC236}">
                      <a16:creationId xmlns:a16="http://schemas.microsoft.com/office/drawing/2014/main" id="{F16BCBCF-10DB-B48F-7FD3-F5065F92B7F5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4900F4CF-8992-AB70-2952-29210CD10FDC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354A210C-8E20-A6C8-0497-41BD6EA84794}"/>
                  </a:ext>
                </a:extLst>
              </p:cNvPr>
              <p:cNvGrpSpPr/>
              <p:nvPr/>
            </p:nvGrpSpPr>
            <p:grpSpPr>
              <a:xfrm>
                <a:off x="5020944" y="2802234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B1828F6D-8995-9BD0-5381-658C62CAE562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Test Workspace</a:t>
                  </a:r>
                </a:p>
              </p:txBody>
            </p: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1D5918C4-1485-BEBD-FA29-260F23C748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99A104A6-AB89-1AF1-88EC-1B33460649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0BA43EF-3747-F129-35FE-C83ED268CF59}"/>
                </a:ext>
              </a:extLst>
            </p:cNvPr>
            <p:cNvGrpSpPr/>
            <p:nvPr/>
          </p:nvGrpSpPr>
          <p:grpSpPr>
            <a:xfrm>
              <a:off x="6387350" y="2216280"/>
              <a:ext cx="3669473" cy="1436070"/>
              <a:chOff x="7051921" y="2804179"/>
              <a:chExt cx="3669473" cy="1436070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26D638D9-2E40-DD1D-40E4-6B0945E9D647}"/>
                  </a:ext>
                </a:extLst>
              </p:cNvPr>
              <p:cNvGrpSpPr/>
              <p:nvPr/>
            </p:nvGrpSpPr>
            <p:grpSpPr>
              <a:xfrm>
                <a:off x="7051921" y="2941908"/>
                <a:ext cx="1556489" cy="1104223"/>
                <a:chOff x="3618271" y="2944660"/>
                <a:chExt cx="2180595" cy="1246891"/>
              </a:xfrm>
            </p:grpSpPr>
            <p:sp>
              <p:nvSpPr>
                <p:cNvPr id="61" name="Arrow: Right 60">
                  <a:extLst>
                    <a:ext uri="{FF2B5EF4-FFF2-40B4-BE49-F238E27FC236}">
                      <a16:creationId xmlns:a16="http://schemas.microsoft.com/office/drawing/2014/main" id="{3B0BC87F-E0F9-538D-8AE5-D24EBD0E65C0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F151A4DD-4C0C-E9EC-F813-71D6B9D8EE7D}"/>
                    </a:ext>
                  </a:extLst>
                </p:cNvPr>
                <p:cNvSpPr/>
                <p:nvPr/>
              </p:nvSpPr>
              <p:spPr>
                <a:xfrm>
                  <a:off x="3902556" y="2944660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346032B6-5E76-B55D-1A08-1E700543807A}"/>
                  </a:ext>
                </a:extLst>
              </p:cNvPr>
              <p:cNvGrpSpPr/>
              <p:nvPr/>
            </p:nvGrpSpPr>
            <p:grpSpPr>
              <a:xfrm>
                <a:off x="8674190" y="2804179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14F42DC2-C49E-F6B3-1931-E9B73CD782E5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Prod Workspace</a:t>
                  </a: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17D4E3AD-4DE3-4276-3378-FDFA0D1D00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74956B5E-2427-7E5F-969E-06EC5939F5E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9CD9F6-58F7-2A4E-E1E8-94A6641EEEB1}"/>
              </a:ext>
            </a:extLst>
          </p:cNvPr>
          <p:cNvGrpSpPr/>
          <p:nvPr/>
        </p:nvGrpSpPr>
        <p:grpSpPr>
          <a:xfrm>
            <a:off x="1796248" y="4359817"/>
            <a:ext cx="922894" cy="1138489"/>
            <a:chOff x="1796248" y="4359817"/>
            <a:chExt cx="922894" cy="1138489"/>
          </a:xfrm>
        </p:grpSpPr>
        <p:sp>
          <p:nvSpPr>
            <p:cNvPr id="4" name="Flowchart: Magnetic Disk 3">
              <a:extLst>
                <a:ext uri="{FF2B5EF4-FFF2-40B4-BE49-F238E27FC236}">
                  <a16:creationId xmlns:a16="http://schemas.microsoft.com/office/drawing/2014/main" id="{C357AD59-5DB7-AF54-529E-C0602B6FB69C}"/>
                </a:ext>
              </a:extLst>
            </p:cNvPr>
            <p:cNvSpPr/>
            <p:nvPr/>
          </p:nvSpPr>
          <p:spPr bwMode="auto">
            <a:xfrm>
              <a:off x="1796248" y="4945425"/>
              <a:ext cx="922894" cy="552881"/>
            </a:xfrm>
            <a:prstGeom prst="flowChartMagneticDisk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Dev DB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05C3A30-C1BF-D361-FA91-2C4508048099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 flipH="1">
              <a:off x="2257695" y="4359817"/>
              <a:ext cx="14064" cy="585608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BCF9F0-A76F-3320-CC45-D94B703C242B}"/>
              </a:ext>
            </a:extLst>
          </p:cNvPr>
          <p:cNvGrpSpPr/>
          <p:nvPr/>
        </p:nvGrpSpPr>
        <p:grpSpPr>
          <a:xfrm>
            <a:off x="5157043" y="4332686"/>
            <a:ext cx="1748860" cy="1619559"/>
            <a:chOff x="5157043" y="4332686"/>
            <a:chExt cx="1748860" cy="1619559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35ED99DB-BCA9-49DB-6975-44862085FF20}"/>
                </a:ext>
              </a:extLst>
            </p:cNvPr>
            <p:cNvSpPr/>
            <p:nvPr/>
          </p:nvSpPr>
          <p:spPr bwMode="auto">
            <a:xfrm>
              <a:off x="5157043" y="4918294"/>
              <a:ext cx="1748860" cy="1033951"/>
            </a:xfrm>
            <a:prstGeom prst="flowChartMagneticDisk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Test DB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B6D6E55-D0F9-1C14-27D6-49D1DBEB7FC2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H="1">
              <a:off x="6031473" y="4332686"/>
              <a:ext cx="9007" cy="585608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9CD8220-C361-8CA0-2DEC-D93A84CD93B5}"/>
              </a:ext>
            </a:extLst>
          </p:cNvPr>
          <p:cNvGrpSpPr/>
          <p:nvPr/>
        </p:nvGrpSpPr>
        <p:grpSpPr>
          <a:xfrm>
            <a:off x="8648135" y="4350584"/>
            <a:ext cx="1748860" cy="1613963"/>
            <a:chOff x="8648135" y="4350584"/>
            <a:chExt cx="1748860" cy="1613963"/>
          </a:xfrm>
        </p:grpSpPr>
        <p:sp>
          <p:nvSpPr>
            <p:cNvPr id="6" name="Flowchart: Magnetic Disk 5">
              <a:extLst>
                <a:ext uri="{FF2B5EF4-FFF2-40B4-BE49-F238E27FC236}">
                  <a16:creationId xmlns:a16="http://schemas.microsoft.com/office/drawing/2014/main" id="{7CDF666F-1612-46B4-99C8-B6C3D7208B75}"/>
                </a:ext>
              </a:extLst>
            </p:cNvPr>
            <p:cNvSpPr/>
            <p:nvPr/>
          </p:nvSpPr>
          <p:spPr bwMode="auto">
            <a:xfrm>
              <a:off x="8648135" y="4930596"/>
              <a:ext cx="1748860" cy="1033951"/>
            </a:xfrm>
            <a:prstGeom prst="flowChartMagneticDisk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Production DB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D6D5DFA-6B7F-62B1-3FD5-5D9FF76709EB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 flipH="1">
              <a:off x="9522565" y="4350584"/>
              <a:ext cx="1" cy="580012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9989266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422A16-E2F9-3744-C42A-B047F582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Source Workspace for a Fabric Solution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D7CE78-6233-3E89-D76F-2AF14B234D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workspace to serve as solution template to provision customer tenants</a:t>
            </a:r>
          </a:p>
          <a:p>
            <a:pPr lvl="1"/>
            <a:r>
              <a:rPr lang="en-US" dirty="0"/>
              <a:t>Implement </a:t>
            </a:r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to create target workspaces from source workspace</a:t>
            </a:r>
          </a:p>
          <a:p>
            <a:pPr lvl="1"/>
            <a:r>
              <a:rPr lang="en-US" dirty="0"/>
              <a:t>Execute deployment workflow once to create each customer tenant</a:t>
            </a:r>
          </a:p>
          <a:p>
            <a:pPr lvl="1"/>
            <a:r>
              <a:rPr lang="en-US" sz="16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must support parameterization of customer data such as datasource paths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6D9AA8-26B8-FA23-F171-E15424C6AE80}"/>
              </a:ext>
            </a:extLst>
          </p:cNvPr>
          <p:cNvGrpSpPr/>
          <p:nvPr/>
        </p:nvGrpSpPr>
        <p:grpSpPr>
          <a:xfrm>
            <a:off x="4263979" y="4004940"/>
            <a:ext cx="3405586" cy="1246891"/>
            <a:chOff x="4901919" y="3839862"/>
            <a:chExt cx="3405586" cy="124689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01CF195A-2A37-F2C4-EFB4-181B09B4308A}"/>
                </a:ext>
              </a:extLst>
            </p:cNvPr>
            <p:cNvSpPr/>
            <p:nvPr/>
          </p:nvSpPr>
          <p:spPr>
            <a:xfrm>
              <a:off x="5569631" y="3839862"/>
              <a:ext cx="2737874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b="1" dirty="0"/>
                <a:t>Solution Deployment Logic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7EFD7BDE-9036-D37C-D0DC-87579D1367D0}"/>
                </a:ext>
              </a:extLst>
            </p:cNvPr>
            <p:cNvSpPr/>
            <p:nvPr/>
          </p:nvSpPr>
          <p:spPr>
            <a:xfrm>
              <a:off x="4901919" y="4200019"/>
              <a:ext cx="611568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831FFA7-9225-0994-446B-FEEED38C19DE}"/>
              </a:ext>
            </a:extLst>
          </p:cNvPr>
          <p:cNvGrpSpPr/>
          <p:nvPr/>
        </p:nvGrpSpPr>
        <p:grpSpPr>
          <a:xfrm>
            <a:off x="7724667" y="4186470"/>
            <a:ext cx="2238037" cy="937543"/>
            <a:chOff x="8362607" y="4021392"/>
            <a:chExt cx="2238037" cy="93754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6561C54-3907-0964-97AE-B15EE2D8BD63}"/>
                </a:ext>
              </a:extLst>
            </p:cNvPr>
            <p:cNvSpPr/>
            <p:nvPr/>
          </p:nvSpPr>
          <p:spPr>
            <a:xfrm>
              <a:off x="9147100" y="4021392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2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AC1AC8F-37CB-B847-AE06-AB0C411A3EBF}"/>
                </a:ext>
              </a:extLst>
            </p:cNvPr>
            <p:cNvSpPr/>
            <p:nvPr/>
          </p:nvSpPr>
          <p:spPr>
            <a:xfrm>
              <a:off x="8362607" y="4271948"/>
              <a:ext cx="67220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4F2C-A7AF-5013-9E03-454ED8FCF8C3}"/>
              </a:ext>
            </a:extLst>
          </p:cNvPr>
          <p:cNvGrpSpPr/>
          <p:nvPr/>
        </p:nvGrpSpPr>
        <p:grpSpPr>
          <a:xfrm>
            <a:off x="7677077" y="3072232"/>
            <a:ext cx="2227036" cy="974252"/>
            <a:chOff x="8315017" y="2907154"/>
            <a:chExt cx="2227036" cy="97425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9C5429C-4595-7B9C-4BEF-EF480F2F002C}"/>
                </a:ext>
              </a:extLst>
            </p:cNvPr>
            <p:cNvSpPr/>
            <p:nvPr/>
          </p:nvSpPr>
          <p:spPr>
            <a:xfrm>
              <a:off x="9088509" y="2907154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1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89CB4EA8-F00C-9AAC-B262-A0234DCF7221}"/>
                </a:ext>
              </a:extLst>
            </p:cNvPr>
            <p:cNvSpPr/>
            <p:nvPr/>
          </p:nvSpPr>
          <p:spPr>
            <a:xfrm rot="20043762">
              <a:off x="8315017" y="3456488"/>
              <a:ext cx="702683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4801876-8BE3-69DC-851A-E47B748E9BC6}"/>
              </a:ext>
            </a:extLst>
          </p:cNvPr>
          <p:cNvGrpSpPr/>
          <p:nvPr/>
        </p:nvGrpSpPr>
        <p:grpSpPr>
          <a:xfrm>
            <a:off x="7724048" y="5255647"/>
            <a:ext cx="2248129" cy="982603"/>
            <a:chOff x="8361988" y="5090569"/>
            <a:chExt cx="2248129" cy="98260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D47B535-E683-CDCB-4577-549FC4EC45D2}"/>
                </a:ext>
              </a:extLst>
            </p:cNvPr>
            <p:cNvSpPr/>
            <p:nvPr/>
          </p:nvSpPr>
          <p:spPr>
            <a:xfrm>
              <a:off x="9156573" y="5135629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3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90D7E53E-C371-1A33-72E2-95CD97A81EE9}"/>
                </a:ext>
              </a:extLst>
            </p:cNvPr>
            <p:cNvSpPr/>
            <p:nvPr/>
          </p:nvSpPr>
          <p:spPr>
            <a:xfrm rot="1520258">
              <a:off x="8361988" y="5090569"/>
              <a:ext cx="75764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8483D9D-4B8F-74AE-9E6C-6267F8859E8D}"/>
              </a:ext>
            </a:extLst>
          </p:cNvPr>
          <p:cNvGrpSpPr/>
          <p:nvPr/>
        </p:nvGrpSpPr>
        <p:grpSpPr>
          <a:xfrm>
            <a:off x="1256481" y="3240329"/>
            <a:ext cx="2907477" cy="2526757"/>
            <a:chOff x="1140788" y="2715026"/>
            <a:chExt cx="2907477" cy="252675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6BCA26-C8C1-6A6F-BCFF-4C704134AFCE}"/>
                </a:ext>
              </a:extLst>
            </p:cNvPr>
            <p:cNvSpPr/>
            <p:nvPr/>
          </p:nvSpPr>
          <p:spPr bwMode="auto">
            <a:xfrm>
              <a:off x="1140788" y="2715026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4D79B4-019C-9AE6-ABD1-704283C10E71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424EB47-C937-89CC-0DEB-C5C217B8C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5023" y="3082202"/>
              <a:ext cx="2748881" cy="208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44934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04D6D-06F6-B505-A65D-5869E84C2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112D08-7726-EE64-F26E-EC5914C4E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Customer Data and Datasource Paths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69B0DE5-A144-72C8-0677-7087BC54F8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 design required to parameterize customer data</a:t>
            </a:r>
          </a:p>
          <a:p>
            <a:pPr lvl="1"/>
            <a:r>
              <a:rPr lang="en-US" dirty="0"/>
              <a:t>Deployment workflow must integrate creation parameters unique to each customer</a:t>
            </a:r>
          </a:p>
          <a:p>
            <a:pPr lvl="1"/>
            <a:r>
              <a:rPr lang="en-US" dirty="0"/>
              <a:t>This is especially true for datasource path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361848-E2A3-97C8-9945-FB470E8C6DE5}"/>
              </a:ext>
            </a:extLst>
          </p:cNvPr>
          <p:cNvGrpSpPr/>
          <p:nvPr/>
        </p:nvGrpSpPr>
        <p:grpSpPr>
          <a:xfrm>
            <a:off x="2695378" y="3895353"/>
            <a:ext cx="2316073" cy="1246891"/>
            <a:chOff x="5641807" y="3839862"/>
            <a:chExt cx="2316073" cy="124689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5523D1C-225A-C71E-6F2F-0487B50541E3}"/>
                </a:ext>
              </a:extLst>
            </p:cNvPr>
            <p:cNvSpPr/>
            <p:nvPr/>
          </p:nvSpPr>
          <p:spPr>
            <a:xfrm>
              <a:off x="6391833" y="3839862"/>
              <a:ext cx="1566047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b="1" dirty="0"/>
                <a:t>Solution Deployment Logic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FB136881-169F-64D2-A742-85390C456796}"/>
                </a:ext>
              </a:extLst>
            </p:cNvPr>
            <p:cNvSpPr/>
            <p:nvPr/>
          </p:nvSpPr>
          <p:spPr>
            <a:xfrm>
              <a:off x="5641807" y="4200019"/>
              <a:ext cx="611568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57D760-1368-FF0C-58CF-3EE8ED7BA22F}"/>
              </a:ext>
            </a:extLst>
          </p:cNvPr>
          <p:cNvGrpSpPr/>
          <p:nvPr/>
        </p:nvGrpSpPr>
        <p:grpSpPr>
          <a:xfrm>
            <a:off x="5346605" y="4076883"/>
            <a:ext cx="2238037" cy="937543"/>
            <a:chOff x="8362607" y="4021392"/>
            <a:chExt cx="2238037" cy="93754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59B0C5E-B3B1-70E5-6176-C3A75A534A32}"/>
                </a:ext>
              </a:extLst>
            </p:cNvPr>
            <p:cNvSpPr/>
            <p:nvPr/>
          </p:nvSpPr>
          <p:spPr>
            <a:xfrm>
              <a:off x="9147100" y="4021392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2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179752D1-BDBC-09C8-B75D-AFDE17964D3D}"/>
                </a:ext>
              </a:extLst>
            </p:cNvPr>
            <p:cNvSpPr/>
            <p:nvPr/>
          </p:nvSpPr>
          <p:spPr>
            <a:xfrm>
              <a:off x="8362607" y="4271948"/>
              <a:ext cx="67220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2D07DC4-C299-5A92-08DC-5E39F4AE2F65}"/>
              </a:ext>
            </a:extLst>
          </p:cNvPr>
          <p:cNvGrpSpPr/>
          <p:nvPr/>
        </p:nvGrpSpPr>
        <p:grpSpPr>
          <a:xfrm>
            <a:off x="5113609" y="2600159"/>
            <a:ext cx="2482015" cy="1032972"/>
            <a:chOff x="8060038" y="2907154"/>
            <a:chExt cx="2482015" cy="103297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DA48174-B93C-4793-3102-F0E58AEFC087}"/>
                </a:ext>
              </a:extLst>
            </p:cNvPr>
            <p:cNvSpPr/>
            <p:nvPr/>
          </p:nvSpPr>
          <p:spPr>
            <a:xfrm>
              <a:off x="9088509" y="2907154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1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9ED90A2-40EA-B94B-2D5D-3BEBC500BE8B}"/>
                </a:ext>
              </a:extLst>
            </p:cNvPr>
            <p:cNvSpPr/>
            <p:nvPr/>
          </p:nvSpPr>
          <p:spPr>
            <a:xfrm rot="19579959">
              <a:off x="8060038" y="3515208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E9F402D-CA9A-480B-4C5A-92C1907F77D4}"/>
              </a:ext>
            </a:extLst>
          </p:cNvPr>
          <p:cNvGrpSpPr/>
          <p:nvPr/>
        </p:nvGrpSpPr>
        <p:grpSpPr>
          <a:xfrm>
            <a:off x="5065920" y="5489842"/>
            <a:ext cx="2587401" cy="1050027"/>
            <a:chOff x="8062044" y="5023145"/>
            <a:chExt cx="2587401" cy="105002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7AB69CD-BE39-325A-E5C7-0785CC5F90E0}"/>
                </a:ext>
              </a:extLst>
            </p:cNvPr>
            <p:cNvSpPr/>
            <p:nvPr/>
          </p:nvSpPr>
          <p:spPr>
            <a:xfrm>
              <a:off x="9195901" y="5135629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3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53A9496-2AAB-AFDA-D06B-1F7497899ABD}"/>
                </a:ext>
              </a:extLst>
            </p:cNvPr>
            <p:cNvSpPr/>
            <p:nvPr/>
          </p:nvSpPr>
          <p:spPr>
            <a:xfrm rot="2006283">
              <a:off x="8062044" y="5023145"/>
              <a:ext cx="107274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2682E396-42A9-E24B-3698-DE1373059E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837" y="1727948"/>
            <a:ext cx="1921715" cy="192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E0D2419-C0D6-3E8E-E38B-CD6A466DB807}"/>
              </a:ext>
            </a:extLst>
          </p:cNvPr>
          <p:cNvGrpSpPr/>
          <p:nvPr/>
        </p:nvGrpSpPr>
        <p:grpSpPr>
          <a:xfrm>
            <a:off x="7595624" y="2345173"/>
            <a:ext cx="4006833" cy="1246891"/>
            <a:chOff x="7378144" y="2357773"/>
            <a:chExt cx="4006833" cy="12468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2ADD55B-CC74-D356-56A4-F9BFF78A8A0B}"/>
                </a:ext>
              </a:extLst>
            </p:cNvPr>
            <p:cNvGrpSpPr/>
            <p:nvPr/>
          </p:nvGrpSpPr>
          <p:grpSpPr>
            <a:xfrm>
              <a:off x="8369748" y="2357773"/>
              <a:ext cx="3015229" cy="1246891"/>
              <a:chOff x="8060635" y="2751987"/>
              <a:chExt cx="3228816" cy="136450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3C3F4C47-E99E-19E2-0978-5194B1D6D408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1 Datasources</a:t>
                </a:r>
              </a:p>
            </p:txBody>
          </p:sp>
          <p:sp>
            <p:nvSpPr>
              <p:cNvPr id="14" name="Flowchart: Magnetic Disk 13">
                <a:extLst>
                  <a:ext uri="{FF2B5EF4-FFF2-40B4-BE49-F238E27FC236}">
                    <a16:creationId xmlns:a16="http://schemas.microsoft.com/office/drawing/2014/main" id="{DE8EBA2A-A6CB-5639-0361-4A729B144505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21" name="Rectangle: Top Corners One Rounded and One Snipped 20">
                <a:extLst>
                  <a:ext uri="{FF2B5EF4-FFF2-40B4-BE49-F238E27FC236}">
                    <a16:creationId xmlns:a16="http://schemas.microsoft.com/office/drawing/2014/main" id="{38FAD45D-4033-03BD-7E31-FD3B81791460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EDC4EE06-F5C8-336C-78A9-5674AA5A6418}"/>
                </a:ext>
              </a:extLst>
            </p:cNvPr>
            <p:cNvSpPr/>
            <p:nvPr/>
          </p:nvSpPr>
          <p:spPr>
            <a:xfrm rot="10800000">
              <a:off x="7378144" y="2898250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1D54B9-5553-1E73-9B2B-F6CFF81EDBEC}"/>
              </a:ext>
            </a:extLst>
          </p:cNvPr>
          <p:cNvGrpSpPr/>
          <p:nvPr/>
        </p:nvGrpSpPr>
        <p:grpSpPr>
          <a:xfrm>
            <a:off x="7653869" y="3897917"/>
            <a:ext cx="3948588" cy="1246891"/>
            <a:chOff x="7436389" y="3910517"/>
            <a:chExt cx="3948588" cy="124689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596E61-6A6D-E833-4890-BAC1DDEC1DF7}"/>
                </a:ext>
              </a:extLst>
            </p:cNvPr>
            <p:cNvGrpSpPr/>
            <p:nvPr/>
          </p:nvGrpSpPr>
          <p:grpSpPr>
            <a:xfrm>
              <a:off x="8369748" y="3910517"/>
              <a:ext cx="3015229" cy="1246891"/>
              <a:chOff x="8060635" y="2751987"/>
              <a:chExt cx="3228816" cy="1364501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0F4C7858-21CE-75BC-495A-48743E81DEA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2 Datasources</a:t>
                </a:r>
              </a:p>
            </p:txBody>
          </p:sp>
          <p:sp>
            <p:nvSpPr>
              <p:cNvPr id="33" name="Flowchart: Magnetic Disk 32">
                <a:extLst>
                  <a:ext uri="{FF2B5EF4-FFF2-40B4-BE49-F238E27FC236}">
                    <a16:creationId xmlns:a16="http://schemas.microsoft.com/office/drawing/2014/main" id="{9A7462BB-ADC3-BE63-47AB-B8BF2B72195B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4" name="Rectangle: Top Corners One Rounded and One Snipped 33">
                <a:extLst>
                  <a:ext uri="{FF2B5EF4-FFF2-40B4-BE49-F238E27FC236}">
                    <a16:creationId xmlns:a16="http://schemas.microsoft.com/office/drawing/2014/main" id="{17FA6353-765F-201C-A170-D30A14803615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0" name="Arrow: Right 39">
              <a:extLst>
                <a:ext uri="{FF2B5EF4-FFF2-40B4-BE49-F238E27FC236}">
                  <a16:creationId xmlns:a16="http://schemas.microsoft.com/office/drawing/2014/main" id="{02BD7C52-18F0-368E-4799-5D170F813FD9}"/>
                </a:ext>
              </a:extLst>
            </p:cNvPr>
            <p:cNvSpPr/>
            <p:nvPr/>
          </p:nvSpPr>
          <p:spPr>
            <a:xfrm rot="10800000">
              <a:off x="7436389" y="4340039"/>
              <a:ext cx="90061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7C85FA8-5FF4-30E5-9AFE-49CB44E1B7D5}"/>
              </a:ext>
            </a:extLst>
          </p:cNvPr>
          <p:cNvGrpSpPr/>
          <p:nvPr/>
        </p:nvGrpSpPr>
        <p:grpSpPr>
          <a:xfrm>
            <a:off x="7692568" y="5450661"/>
            <a:ext cx="3909889" cy="1246891"/>
            <a:chOff x="7503283" y="5227141"/>
            <a:chExt cx="3909889" cy="124689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D474C2B-0178-8E69-429C-CC5377212A6B}"/>
                </a:ext>
              </a:extLst>
            </p:cNvPr>
            <p:cNvGrpSpPr/>
            <p:nvPr/>
          </p:nvGrpSpPr>
          <p:grpSpPr>
            <a:xfrm>
              <a:off x="8397943" y="5227141"/>
              <a:ext cx="3015229" cy="1246891"/>
              <a:chOff x="8060635" y="2751987"/>
              <a:chExt cx="3228816" cy="1364501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560054F-C3B7-C82B-535D-A4CCDF3324C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3 Datasources</a:t>
                </a:r>
              </a:p>
            </p:txBody>
          </p:sp>
          <p:sp>
            <p:nvSpPr>
              <p:cNvPr id="37" name="Flowchart: Magnetic Disk 36">
                <a:extLst>
                  <a:ext uri="{FF2B5EF4-FFF2-40B4-BE49-F238E27FC236}">
                    <a16:creationId xmlns:a16="http://schemas.microsoft.com/office/drawing/2014/main" id="{ECF40199-AAFC-DF17-1901-DEF708FDF9A4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8" name="Rectangle: Top Corners One Rounded and One Snipped 37">
                <a:extLst>
                  <a:ext uri="{FF2B5EF4-FFF2-40B4-BE49-F238E27FC236}">
                    <a16:creationId xmlns:a16="http://schemas.microsoft.com/office/drawing/2014/main" id="{6C8A170D-4D2E-B20A-48F8-62BB4CD121AA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660EA300-5071-9BD5-3543-D0CB0C3A0417}"/>
                </a:ext>
              </a:extLst>
            </p:cNvPr>
            <p:cNvSpPr/>
            <p:nvPr/>
          </p:nvSpPr>
          <p:spPr>
            <a:xfrm rot="10800000">
              <a:off x="7503283" y="5659664"/>
              <a:ext cx="863794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64FAFF-A7DE-1EED-D5A2-10B5891A413B}"/>
              </a:ext>
            </a:extLst>
          </p:cNvPr>
          <p:cNvGrpSpPr/>
          <p:nvPr/>
        </p:nvGrpSpPr>
        <p:grpSpPr>
          <a:xfrm>
            <a:off x="511277" y="3588133"/>
            <a:ext cx="2024811" cy="1759672"/>
            <a:chOff x="1140788" y="2715026"/>
            <a:chExt cx="2907477" cy="252675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A1FE632-ABA9-A129-815E-D0CECB4C5AE7}"/>
                </a:ext>
              </a:extLst>
            </p:cNvPr>
            <p:cNvSpPr/>
            <p:nvPr/>
          </p:nvSpPr>
          <p:spPr bwMode="auto">
            <a:xfrm>
              <a:off x="1140788" y="2715026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Fabric Solution Template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18A4AC5-5F06-A0F1-028F-7A70D8759E6D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56EF552-8D97-00F1-D9A7-97BB5B342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5023" y="3082202"/>
              <a:ext cx="2748881" cy="208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60233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BEFA-59D9-D3E7-5240-C68AB49E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 Used in FabricSolutionDeployment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29E4E3-59CB-5E7F-C281-B3170EDB8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31" y="1506538"/>
            <a:ext cx="226695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4FE99FF-9BCC-F1E0-E4CD-FA337954F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081" y="1506538"/>
            <a:ext cx="2352675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A4B0B0B-484D-5561-6B38-FBDA96377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142" y="1542845"/>
            <a:ext cx="258127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666615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DDD1B-862F-10B3-10ED-C07BFECF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Datasource Paths Live in a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013D1-0E27-08FC-6E8D-DAC8974E5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39978"/>
          </a:xfrm>
        </p:spPr>
        <p:txBody>
          <a:bodyPr/>
          <a:lstStyle/>
          <a:p>
            <a:r>
              <a:rPr lang="en-US" dirty="0"/>
              <a:t>Inside item definition files in semantic models</a:t>
            </a:r>
          </a:p>
          <a:p>
            <a:pPr lvl="1"/>
            <a:r>
              <a:rPr lang="en-US" dirty="0"/>
              <a:t>Example item definitions files with datasource paths include </a:t>
            </a:r>
            <a:r>
              <a:rPr lang="en-US" sz="1800" b="1" dirty="0" err="1">
                <a:solidFill>
                  <a:srgbClr val="8A0000"/>
                </a:solidFill>
              </a:rPr>
              <a:t>expressions.tmdl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model.bim</a:t>
            </a:r>
            <a:endParaRPr lang="en-US" b="1" dirty="0">
              <a:solidFill>
                <a:srgbClr val="8A0000"/>
              </a:solidFill>
            </a:endParaRPr>
          </a:p>
          <a:p>
            <a:r>
              <a:rPr lang="en-US" dirty="0"/>
              <a:t>Inside Notebooks</a:t>
            </a:r>
          </a:p>
          <a:p>
            <a:pPr lvl="1"/>
            <a:r>
              <a:rPr lang="en-US" dirty="0"/>
              <a:t>Developers can add URLs directly in their python code</a:t>
            </a:r>
          </a:p>
          <a:p>
            <a:r>
              <a:rPr lang="en-US" dirty="0"/>
              <a:t>In connections</a:t>
            </a:r>
          </a:p>
          <a:p>
            <a:pPr lvl="1"/>
            <a:r>
              <a:rPr lang="en-US" dirty="0"/>
              <a:t>A connection is a credential bound to a datasource path</a:t>
            </a:r>
          </a:p>
          <a:p>
            <a:r>
              <a:rPr lang="en-US" dirty="0"/>
              <a:t>In shortcut</a:t>
            </a:r>
          </a:p>
          <a:p>
            <a:pPr lvl="1"/>
            <a:r>
              <a:rPr lang="en-US" dirty="0"/>
              <a:t>Shortcut created with datasource path</a:t>
            </a:r>
          </a:p>
          <a:p>
            <a:pPr lvl="1"/>
            <a:r>
              <a:rPr lang="en-US" dirty="0"/>
              <a:t>Shortcut must be bound to connection with same datasource path</a:t>
            </a:r>
          </a:p>
          <a:p>
            <a:r>
              <a:rPr lang="en-US" dirty="0"/>
              <a:t>In data pipeline</a:t>
            </a:r>
          </a:p>
          <a:p>
            <a:pPr lvl="1"/>
            <a:r>
              <a:rPr lang="en-US" dirty="0"/>
              <a:t>Data pipeline created to reference connection to external datasource</a:t>
            </a:r>
          </a:p>
          <a:p>
            <a:pPr lvl="1"/>
            <a:r>
              <a:rPr lang="en-US" dirty="0"/>
              <a:t>Connection created with target datasource path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035289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B463-D205-9027-BFE6-2C8DBB68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Parameters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C4BB8-AEE9-7CE9-4D30-D942B9BC06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63672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9077-8933-AC08-018C-7F7E355A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Where's the Data Path in an Imported Semantic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153DC-4B44-3A04-386E-475057DF50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r="868"/>
          <a:stretch/>
        </p:blipFill>
        <p:spPr>
          <a:xfrm>
            <a:off x="552906" y="1237465"/>
            <a:ext cx="7894904" cy="29817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4F4DC1CC-229F-8A9E-07AC-046C4CB6F099}"/>
              </a:ext>
            </a:extLst>
          </p:cNvPr>
          <p:cNvSpPr/>
          <p:nvPr/>
        </p:nvSpPr>
        <p:spPr bwMode="auto">
          <a:xfrm>
            <a:off x="8603672" y="1298864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958701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8B4D78-4A3E-3931-C233-CCB4BCCB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752C03-A8B3-F286-825B-949D85A82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694" y="1235592"/>
            <a:ext cx="7201905" cy="50013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80CF301D-9BBF-7F3C-48EA-7F55F7DA73C5}"/>
              </a:ext>
            </a:extLst>
          </p:cNvPr>
          <p:cNvSpPr/>
          <p:nvPr/>
        </p:nvSpPr>
        <p:spPr bwMode="auto">
          <a:xfrm>
            <a:off x="8084127" y="4447310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D1348103-753C-F716-2B7D-17C07C115694}"/>
              </a:ext>
            </a:extLst>
          </p:cNvPr>
          <p:cNvSpPr/>
          <p:nvPr/>
        </p:nvSpPr>
        <p:spPr bwMode="auto">
          <a:xfrm>
            <a:off x="8007927" y="2448792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7069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A3F83-F2B8-65AC-072B-8461AE0C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70332-6580-4A25-BA24-C73AA3A3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Fabric Item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4DF6D-EEA5-656F-31D0-0897E19DE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Fabric items can be created and updated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You can pass item definition when calling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You can modify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passing item definition</a:t>
            </a:r>
          </a:p>
          <a:p>
            <a:pPr lvl="1"/>
            <a:r>
              <a:rPr lang="en-US" dirty="0"/>
              <a:t>You can retrieve item definition for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3E8D36-3687-F8EF-284F-2A71BC46B435}"/>
              </a:ext>
            </a:extLst>
          </p:cNvPr>
          <p:cNvSpPr/>
          <p:nvPr/>
        </p:nvSpPr>
        <p:spPr bwMode="auto">
          <a:xfrm>
            <a:off x="1391387" y="2948709"/>
            <a:ext cx="2028629" cy="330970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8B581A-422D-FA47-DD41-99FBF06BFE4A}"/>
              </a:ext>
            </a:extLst>
          </p:cNvPr>
          <p:cNvSpPr/>
          <p:nvPr/>
        </p:nvSpPr>
        <p:spPr bwMode="auto">
          <a:xfrm>
            <a:off x="8108730" y="2949690"/>
            <a:ext cx="2028629" cy="33097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Fabric REST APIs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C4AB81-FCBD-B733-4582-F3871DA55445}"/>
              </a:ext>
            </a:extLst>
          </p:cNvPr>
          <p:cNvGrpSpPr/>
          <p:nvPr/>
        </p:nvGrpSpPr>
        <p:grpSpPr>
          <a:xfrm>
            <a:off x="3669486" y="3234265"/>
            <a:ext cx="4152068" cy="709723"/>
            <a:chOff x="4067606" y="3723515"/>
            <a:chExt cx="4152068" cy="709723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C806F671-D9E1-A7ED-1797-9460BF1B5547}"/>
                </a:ext>
              </a:extLst>
            </p:cNvPr>
            <p:cNvSpPr/>
            <p:nvPr/>
          </p:nvSpPr>
          <p:spPr bwMode="auto">
            <a:xfrm>
              <a:off x="5300058" y="3810990"/>
              <a:ext cx="291961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Create Item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71E4E4F-0C2F-75A9-03F1-E895D07280A4}"/>
                </a:ext>
              </a:extLst>
            </p:cNvPr>
            <p:cNvSpPr/>
            <p:nvPr/>
          </p:nvSpPr>
          <p:spPr bwMode="auto">
            <a:xfrm>
              <a:off x="4067606" y="3723515"/>
              <a:ext cx="1232452" cy="70972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E36C3A-7AC8-B9A0-B760-03D28F383C54}"/>
              </a:ext>
            </a:extLst>
          </p:cNvPr>
          <p:cNvGrpSpPr/>
          <p:nvPr/>
        </p:nvGrpSpPr>
        <p:grpSpPr>
          <a:xfrm>
            <a:off x="3707192" y="4237293"/>
            <a:ext cx="4114363" cy="709723"/>
            <a:chOff x="4174871" y="6073182"/>
            <a:chExt cx="4114363" cy="709723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39D28012-1647-AD4D-44E5-ADCBB381BDDA}"/>
                </a:ext>
              </a:extLst>
            </p:cNvPr>
            <p:cNvSpPr/>
            <p:nvPr/>
          </p:nvSpPr>
          <p:spPr bwMode="auto">
            <a:xfrm>
              <a:off x="5454458" y="6150072"/>
              <a:ext cx="283477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Update Item Definition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010F40DC-4488-12DF-2F96-234FF6A2FA46}"/>
                </a:ext>
              </a:extLst>
            </p:cNvPr>
            <p:cNvSpPr/>
            <p:nvPr/>
          </p:nvSpPr>
          <p:spPr bwMode="auto">
            <a:xfrm>
              <a:off x="4174871" y="6073182"/>
              <a:ext cx="1232452" cy="70972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8605B4C-C2EF-CBF3-9D1A-66221458A6E1}"/>
              </a:ext>
            </a:extLst>
          </p:cNvPr>
          <p:cNvGrpSpPr/>
          <p:nvPr/>
        </p:nvGrpSpPr>
        <p:grpSpPr>
          <a:xfrm>
            <a:off x="3678946" y="5240321"/>
            <a:ext cx="4142605" cy="709723"/>
            <a:chOff x="3840332" y="4643605"/>
            <a:chExt cx="4049787" cy="709723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94B58AF6-97BE-542C-5558-59458A02A6E5}"/>
                </a:ext>
              </a:extLst>
            </p:cNvPr>
            <p:cNvSpPr/>
            <p:nvPr/>
          </p:nvSpPr>
          <p:spPr bwMode="auto">
            <a:xfrm flipH="1">
              <a:off x="5118857" y="4720495"/>
              <a:ext cx="2771262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Get Item Definition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BDB3E14-87C3-1A74-ED59-1684CC0FFDE2}"/>
                </a:ext>
              </a:extLst>
            </p:cNvPr>
            <p:cNvSpPr/>
            <p:nvPr/>
          </p:nvSpPr>
          <p:spPr bwMode="auto">
            <a:xfrm>
              <a:off x="3840332" y="4643605"/>
              <a:ext cx="1232452" cy="70972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21001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88258-A315-6E55-8382-D7B634CF1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Custom Notebook Solution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8CDAC-AEF0-63E2-20FB-F770D32C0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20" y="1308159"/>
            <a:ext cx="7182852" cy="12193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CA04AF-176F-8137-559D-9DC56BEAA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020" y="2735156"/>
            <a:ext cx="3134162" cy="7621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82B385-6785-3591-39EB-FEAB0161F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020" y="3704889"/>
            <a:ext cx="2457793" cy="5239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90375429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3E01D-CD9E-A60E-DBC4-955C76AF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6EF38-7AF4-943F-6595-7E941D049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3301781"/>
            <a:ext cx="11507806" cy="12574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014DAA-11EA-F2AB-CC01-4AD58CDB67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28"/>
          <a:stretch/>
        </p:blipFill>
        <p:spPr>
          <a:xfrm>
            <a:off x="511252" y="1223493"/>
            <a:ext cx="3038899" cy="18405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6219008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F7F9B-479B-E978-E8E4-F78D9449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2663AE-8935-DF54-0EAC-116D30E31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4" y="1289514"/>
            <a:ext cx="7125694" cy="1609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627D58-7B2C-7A5F-9F27-99F95730E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2" y="3097564"/>
            <a:ext cx="3162741" cy="11526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81028037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3538-9444-26E1-0E94-F77DE4C76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2658CA-C491-21E7-8B77-E7459F10E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18" y="1113278"/>
            <a:ext cx="7316221" cy="1962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9F19AD-742D-0C0D-E850-797673D38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2" y="3396715"/>
            <a:ext cx="3077004" cy="14480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2516F5-2A18-CFBC-A163-BCEEAF13C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62" y="5098910"/>
            <a:ext cx="2524477" cy="5906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35142627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92BDC2-496F-1F89-5912-9D3CBC22E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8" y="1073417"/>
            <a:ext cx="5628773" cy="54873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ABE36489-3D58-71FF-DA1F-3F6EA9A1E672}"/>
              </a:ext>
            </a:extLst>
          </p:cNvPr>
          <p:cNvSpPr/>
          <p:nvPr/>
        </p:nvSpPr>
        <p:spPr bwMode="auto">
          <a:xfrm>
            <a:off x="4074793" y="3497262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E11B241E-6028-85BC-06CE-3BD117315A1D}"/>
              </a:ext>
            </a:extLst>
          </p:cNvPr>
          <p:cNvSpPr/>
          <p:nvPr/>
        </p:nvSpPr>
        <p:spPr bwMode="auto">
          <a:xfrm>
            <a:off x="3685309" y="4932219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E7C82CFB-CFD3-C425-2597-F943E0E3C134}"/>
              </a:ext>
            </a:extLst>
          </p:cNvPr>
          <p:cNvSpPr/>
          <p:nvPr/>
        </p:nvSpPr>
        <p:spPr bwMode="auto">
          <a:xfrm>
            <a:off x="4859307" y="5881626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8BE093-F713-D78B-56CD-16BE736F6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42619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C208-0E66-0C30-221E-63503FB8C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BD2F4-FD54-3080-E10E-02BE1F718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1" y="1292699"/>
            <a:ext cx="4090166" cy="55113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3F390E0E-B449-4935-1F07-C6B919806DA1}"/>
              </a:ext>
            </a:extLst>
          </p:cNvPr>
          <p:cNvSpPr/>
          <p:nvPr/>
        </p:nvSpPr>
        <p:spPr bwMode="auto">
          <a:xfrm>
            <a:off x="4485235" y="3549764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9FE6CDFB-77C4-BA72-8B58-660E91F9518B}"/>
              </a:ext>
            </a:extLst>
          </p:cNvPr>
          <p:cNvSpPr/>
          <p:nvPr/>
        </p:nvSpPr>
        <p:spPr bwMode="auto">
          <a:xfrm>
            <a:off x="4485235" y="6056128"/>
            <a:ext cx="1569028" cy="498598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36097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B4AB-3FF8-1293-C6AD-E8BB30EA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Adventure Works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FA589-99CF-ECE4-340A-702E2FBE4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56" y="996394"/>
            <a:ext cx="7225721" cy="41058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DA297B-2175-31F4-6F61-E1FAA2388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995" y="1027924"/>
            <a:ext cx="4346864" cy="24292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962649-0BE5-EE91-CC88-A810E61A3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7188" y="3663600"/>
            <a:ext cx="4349722" cy="2460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7128265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F1C4E-ACF2-D1E5-492F-B2233325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Contoso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88A92-F830-5279-BAFF-792A2972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2" y="999604"/>
            <a:ext cx="7240011" cy="41344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389745-10CC-4C5A-8E3D-F139F1EC0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846" y="1010924"/>
            <a:ext cx="4332575" cy="24263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5A4DC5-CAE1-6D2C-4920-0C55A8380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845" y="3654912"/>
            <a:ext cx="4332575" cy="24635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10990197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B0024-2121-39B1-CA79-0B8B52DBD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AEF1-2E05-9776-2B41-68C625089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Fabrikam</a:t>
            </a:r>
            <a:r>
              <a:rPr lang="en-US" dirty="0"/>
              <a:t>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EDD07-6C9B-8BA7-E2D1-7BCBDC3E7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61" y="1038810"/>
            <a:ext cx="7249537" cy="40963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6DBE22-17A4-5746-6F3C-53A0121B1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3231" y="1012640"/>
            <a:ext cx="4352580" cy="24320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B76675-4ADC-FFB0-0172-7BE4D3017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4663" y="3645706"/>
            <a:ext cx="4341148" cy="2472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5852473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6862C-B800-4296-BC8B-9546C5A12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F48A2-47A7-DF01-4565-B6E2E28E1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Northwind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9EDECF-C3E8-D499-F1C0-BC8F8AC9F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94" y="1045783"/>
            <a:ext cx="7225721" cy="41201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1DE18-7090-39F7-8782-C21FFE845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6479" y="1017434"/>
            <a:ext cx="4352580" cy="2437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7F5AA-46BB-CAF0-0FB1-17791C9FF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499" y="3660684"/>
            <a:ext cx="4366869" cy="24692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935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789D-FB69-9EC6-122E-C213F5AB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Custom API-driven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DFDB4-693D-F965-4BF8-DB9E6502F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08817"/>
          </a:xfrm>
        </p:spPr>
        <p:txBody>
          <a:bodyPr/>
          <a:lstStyle/>
          <a:p>
            <a:r>
              <a:rPr lang="en-US" sz="20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new target workspace and clones source workspace items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always creates target workspace and builds it from scratch</a:t>
            </a:r>
          </a:p>
          <a:p>
            <a:pPr lvl="1"/>
            <a:r>
              <a:rPr lang="en-US" dirty="0"/>
              <a:t>Fabric REST APIs provide necessary CRUD APIs for managing workspace items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79400" lvl="1" indent="0">
              <a:buNone/>
            </a:pPr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r>
              <a:rPr lang="en-US" sz="20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processes set of updates on target workspace that already exists</a:t>
            </a:r>
          </a:p>
          <a:p>
            <a:pPr lvl="1"/>
            <a:r>
              <a:rPr lang="en-US" dirty="0"/>
              <a:t>Source workspace items that already exist in target workspace are updated</a:t>
            </a:r>
          </a:p>
          <a:p>
            <a:pPr lvl="1"/>
            <a:r>
              <a:rPr lang="en-US" dirty="0"/>
              <a:t>Source workspace items that do not already exist in target workspace are created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F69560-2101-D62C-E457-844468DD52C9}"/>
              </a:ext>
            </a:extLst>
          </p:cNvPr>
          <p:cNvGrpSpPr/>
          <p:nvPr/>
        </p:nvGrpSpPr>
        <p:grpSpPr>
          <a:xfrm>
            <a:off x="1289021" y="2472355"/>
            <a:ext cx="2047204" cy="1436070"/>
            <a:chOff x="1069668" y="2769166"/>
            <a:chExt cx="2895211" cy="214508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9D76D2A-E484-06ED-71DA-40BF2296B898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D996633-6771-C081-E1AB-2FA161D0245E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550496-AF21-BE84-34F2-7EC0B259C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0C26E8D-61F8-12A5-6843-B5FEF5894BF7}"/>
              </a:ext>
            </a:extLst>
          </p:cNvPr>
          <p:cNvGrpSpPr/>
          <p:nvPr/>
        </p:nvGrpSpPr>
        <p:grpSpPr>
          <a:xfrm>
            <a:off x="3425390" y="2472355"/>
            <a:ext cx="3695589" cy="1436070"/>
            <a:chOff x="3372559" y="2802234"/>
            <a:chExt cx="3695589" cy="143607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038F7FD-BBE2-3272-8ED6-C2CBB792B7A5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4" name="Arrow: Right 13">
                <a:extLst>
                  <a:ext uri="{FF2B5EF4-FFF2-40B4-BE49-F238E27FC236}">
                    <a16:creationId xmlns:a16="http://schemas.microsoft.com/office/drawing/2014/main" id="{FC6E84FA-9327-5234-5870-7695D32ABF4C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00D159D3-1655-1422-29A4-652635EDB3CB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B51F6F-0C58-5168-731A-361E2C904388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D00C32F-3E64-7006-670F-FA59BBF2E961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Target Workspace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F54E3C6-5D7E-0894-56D5-5C85FF5707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E89C6659-BF0E-936D-4463-09B02FE847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15D097-FAAB-8CFE-EBD4-CF24215CF683}"/>
              </a:ext>
            </a:extLst>
          </p:cNvPr>
          <p:cNvGrpSpPr/>
          <p:nvPr/>
        </p:nvGrpSpPr>
        <p:grpSpPr>
          <a:xfrm>
            <a:off x="1202457" y="5319264"/>
            <a:ext cx="2047204" cy="1436070"/>
            <a:chOff x="1069668" y="2769166"/>
            <a:chExt cx="2895211" cy="21450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4CC7E7-E2A5-FAA8-9C4E-6F70F5448ED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FB93347-A81E-EB97-DA78-CD6E08833344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6F36D05-F575-C01E-4521-C9ABE8F4C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9105110-3F35-5CFE-1D06-707E33DE5E13}"/>
              </a:ext>
            </a:extLst>
          </p:cNvPr>
          <p:cNvGrpSpPr/>
          <p:nvPr/>
        </p:nvGrpSpPr>
        <p:grpSpPr>
          <a:xfrm>
            <a:off x="3338826" y="5485187"/>
            <a:ext cx="1556489" cy="1104223"/>
            <a:chOff x="3618271" y="2939328"/>
            <a:chExt cx="2180595" cy="1246891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FFCE8C7A-ACB5-02BE-E0AE-5CC2DE588F97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109B92-DC95-F8C5-1C7A-29B581F1B1E4}"/>
                </a:ext>
              </a:extLst>
            </p:cNvPr>
            <p:cNvSpPr/>
            <p:nvPr/>
          </p:nvSpPr>
          <p:spPr>
            <a:xfrm>
              <a:off x="3940513" y="2939328"/>
              <a:ext cx="1415265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Items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4DC966-65E8-45E9-32C2-C21FB103A70A}"/>
              </a:ext>
            </a:extLst>
          </p:cNvPr>
          <p:cNvGrpSpPr/>
          <p:nvPr/>
        </p:nvGrpSpPr>
        <p:grpSpPr>
          <a:xfrm>
            <a:off x="4987211" y="5319264"/>
            <a:ext cx="2047204" cy="1436070"/>
            <a:chOff x="1069668" y="2769166"/>
            <a:chExt cx="2895211" cy="214508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8CC098-862C-A85D-903C-F9C7B67ADB0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7D377A-1590-A7A5-56B1-10CD0308488F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B23AC4-A5B2-5191-4766-07D1097A1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2112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46644-BE1C-C2DB-CB84-A35F33418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47AB9-9CF2-45E4-489F-0349B2223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Wingtip Toys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BE637-2213-5EBB-BB29-78D763DDA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065190"/>
            <a:ext cx="7225721" cy="41153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AF68B3-0955-6C7C-1E53-DA07F5781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940" y="1012640"/>
            <a:ext cx="4326859" cy="24320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1D1B4F-9E3F-88B4-1C94-A09E2B7A9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701" y="3666564"/>
            <a:ext cx="4326859" cy="2460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621807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535EC-17A0-5F90-C623-7ED394E02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BADD-0FAC-40D2-A41E-A5982C8E2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Seamark Farms  Sample Data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054D-E834-D57D-3C7D-FD15DA12C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79" y="1046315"/>
            <a:ext cx="7240011" cy="41106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CE64CA-3423-3673-42F4-B05438A21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033" y="1004275"/>
            <a:ext cx="4366869" cy="2437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174CBA-2A39-E1C6-139D-3515F36483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1053" y="3644402"/>
            <a:ext cx="4329717" cy="2474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3886181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BA8B0-205D-850A-DBD5-47C61BA9F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09001-4C68-479C-09CB-87269650B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A8500-F449-3A05-5FE2-51F394E3DE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 marL="344488" indent="-344488">
              <a:buFont typeface="Wingdings" panose="05000000000000000000" pitchFamily="2" charset="2"/>
              <a:buChar char="Ø"/>
            </a:pPr>
            <a:r>
              <a:rPr lang="en-US" dirty="0"/>
              <a:t>Deploying and Updating Solutions from a Source Workspace</a:t>
            </a:r>
          </a:p>
          <a:p>
            <a:pPr marL="344488" indent="-344488"/>
            <a:r>
              <a:rPr lang="en-US" dirty="0"/>
              <a:t>Exporting and Deploying Solutions using Solution Folders</a:t>
            </a:r>
          </a:p>
          <a:p>
            <a:pPr marL="344488" indent="-344488"/>
            <a:r>
              <a:rPr lang="en-US" dirty="0"/>
              <a:t>Connecting Workspaces using Fabric GIT Integration</a:t>
            </a:r>
          </a:p>
          <a:p>
            <a:pPr marL="344488" indent="-344488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1008909316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67FFC-2796-7C67-7923-1E5026445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CB701-043F-EE4C-B959-9BD5BDB7D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460" y="3261293"/>
            <a:ext cx="2573379" cy="23645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624D5EA-9678-8C02-CFB3-D7ED550CA272}"/>
              </a:ext>
            </a:extLst>
          </p:cNvPr>
          <p:cNvSpPr/>
          <p:nvPr/>
        </p:nvSpPr>
        <p:spPr>
          <a:xfrm>
            <a:off x="4365630" y="4289411"/>
            <a:ext cx="3998939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9E4F2C-A66E-4465-5C4C-9F1FA523E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Solution from Source Workspace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67232-D26D-FBF7-23B0-F59DD3C1E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95363"/>
          </a:xfrm>
        </p:spPr>
        <p:txBody>
          <a:bodyPr/>
          <a:lstStyle/>
          <a:p>
            <a:r>
              <a:rPr lang="en-US" dirty="0"/>
              <a:t>Solution deployed from source workspace designed as solution template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6C0000"/>
                </a:solidFill>
              </a:rPr>
              <a:t>Get Item Definition</a:t>
            </a:r>
            <a:r>
              <a:rPr lang="en-US" dirty="0"/>
              <a:t> on source workspace items</a:t>
            </a:r>
          </a:p>
          <a:p>
            <a:pPr lvl="1"/>
            <a:r>
              <a:rPr lang="en-US" dirty="0"/>
              <a:t>Developer modifies item definitions from source to redirect dependencies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to create new item in solution workspace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05874C-54D9-5777-2E37-251A3D88B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64" y="3261293"/>
            <a:ext cx="2831294" cy="23645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2E18A96-C2DD-7132-227E-BDCC421F1D53}"/>
              </a:ext>
            </a:extLst>
          </p:cNvPr>
          <p:cNvSpPr/>
          <p:nvPr/>
        </p:nvSpPr>
        <p:spPr>
          <a:xfrm>
            <a:off x="5090758" y="3727946"/>
            <a:ext cx="2431028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Deploy Solution Logic</a:t>
            </a:r>
          </a:p>
        </p:txBody>
      </p:sp>
    </p:spTree>
    <p:extLst>
      <p:ext uri="{BB962C8B-B14F-4D97-AF65-F5344CB8AC3E}">
        <p14:creationId xmlns:p14="http://schemas.microsoft.com/office/powerpoint/2010/main" val="3492547090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9A67-A5DC-7460-3B94-80D34BB6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Recreating Source Workspace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67D7C-5608-67B3-06DE-8F9D18AC49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 err="1"/>
              <a:t>ddd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780749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E503D-D15A-53C8-337F-1EE0F8B59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5239-6CD8-542E-91F2-9430D3403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CFBAB-7681-C8FE-09E8-F113712785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 marL="403225" indent="-403225">
              <a:buFont typeface="Wingdings" panose="05000000000000000000" pitchFamily="2" charset="2"/>
              <a:buChar char="Ø"/>
            </a:pPr>
            <a:r>
              <a:rPr lang="en-US" dirty="0"/>
              <a:t>Exporting and Deploying Solutions using Solution Folders</a:t>
            </a:r>
          </a:p>
          <a:p>
            <a:pPr marL="403225" indent="-403225"/>
            <a:r>
              <a:rPr lang="en-US" dirty="0"/>
              <a:t>Connecting Workspaces using Fabric GIT Integration</a:t>
            </a:r>
          </a:p>
          <a:p>
            <a:pPr marL="403225" indent="-403225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2288464001"/>
      </p:ext>
    </p:extLst>
  </p:cSld>
  <p:clrMapOvr>
    <a:masterClrMapping/>
  </p:clrMapOvr>
  <p:transition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A7185-1DB2-AFD2-6679-745939306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8B7CF0-A25B-43CF-3F79-1DD4146B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for Fabric Solution Deployment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CCDD217-6B7E-5CCA-F6AF-FD373491A7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071273"/>
            <a:ext cx="11604625" cy="307777"/>
          </a:xfrm>
        </p:spPr>
        <p:txBody>
          <a:bodyPr/>
          <a:lstStyle/>
          <a:p>
            <a:r>
              <a:rPr lang="en-US" sz="2000" dirty="0"/>
              <a:t>Export workspace to local solution folder and then deploy from local solution folder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8B8F5FC-6A1C-D9FA-C0B8-CE65298F2DB9}"/>
              </a:ext>
            </a:extLst>
          </p:cNvPr>
          <p:cNvGrpSpPr/>
          <p:nvPr/>
        </p:nvGrpSpPr>
        <p:grpSpPr>
          <a:xfrm>
            <a:off x="1064322" y="1669004"/>
            <a:ext cx="1417478" cy="1231867"/>
            <a:chOff x="883076" y="1526449"/>
            <a:chExt cx="1562529" cy="135792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29A0C1F-EC1D-34AD-F54C-CE0134423B0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C9E099C-1042-2216-0687-610CBB1CECFF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18D94B92-1333-F597-7653-E6B7F216F4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A04680-8BC7-F5B2-7776-6A83BED02824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28DB906-21B2-678C-DD2E-57EF9F625C54}"/>
              </a:ext>
            </a:extLst>
          </p:cNvPr>
          <p:cNvGrpSpPr/>
          <p:nvPr/>
        </p:nvGrpSpPr>
        <p:grpSpPr>
          <a:xfrm>
            <a:off x="2594649" y="1801746"/>
            <a:ext cx="4948822" cy="1145939"/>
            <a:chOff x="2558540" y="3497262"/>
            <a:chExt cx="4948822" cy="1145939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D357A24-2CA0-53A8-CABD-00769072065D}"/>
                </a:ext>
              </a:extLst>
            </p:cNvPr>
            <p:cNvGrpSpPr/>
            <p:nvPr/>
          </p:nvGrpSpPr>
          <p:grpSpPr>
            <a:xfrm>
              <a:off x="5320769" y="3497262"/>
              <a:ext cx="2186593" cy="1145939"/>
              <a:chOff x="888963" y="5584565"/>
              <a:chExt cx="1875019" cy="982651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7D074F-8491-9B4E-B389-96BF87ADAB28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E4916201-11FA-33F7-8336-236A8B1CF393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Packaged Solution Folder</a:t>
                  </a: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FCB2D26-A1CE-72EE-0AA6-3AE345CB18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3A651646-5EC8-F28E-2347-49DC9C64AC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131" y="5792870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8DA2316-5D9B-BD5D-2118-A70CBA3B62EF}"/>
                </a:ext>
              </a:extLst>
            </p:cNvPr>
            <p:cNvGrpSpPr/>
            <p:nvPr/>
          </p:nvGrpSpPr>
          <p:grpSpPr>
            <a:xfrm>
              <a:off x="2558540" y="3560172"/>
              <a:ext cx="2686938" cy="903634"/>
              <a:chOff x="2648405" y="1736463"/>
              <a:chExt cx="2686938" cy="903634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C5D4B1B-D90C-E4FF-EFC9-5B19906D8312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48" name="Arrow: Right 47">
                <a:extLst>
                  <a:ext uri="{FF2B5EF4-FFF2-40B4-BE49-F238E27FC236}">
                    <a16:creationId xmlns:a16="http://schemas.microsoft.com/office/drawing/2014/main" id="{7C1DC7E9-9FD0-BF00-091F-862D7D52D9BB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49" name="Arrow: Right 48">
                <a:extLst>
                  <a:ext uri="{FF2B5EF4-FFF2-40B4-BE49-F238E27FC236}">
                    <a16:creationId xmlns:a16="http://schemas.microsoft.com/office/drawing/2014/main" id="{0BB0F7E4-15DF-23D0-940A-DEFBE11FD424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FA821F3-FB60-263D-902A-263579F70CF9}"/>
              </a:ext>
            </a:extLst>
          </p:cNvPr>
          <p:cNvGrpSpPr/>
          <p:nvPr/>
        </p:nvGrpSpPr>
        <p:grpSpPr>
          <a:xfrm>
            <a:off x="7608712" y="1858292"/>
            <a:ext cx="4098012" cy="935473"/>
            <a:chOff x="7572603" y="3553808"/>
            <a:chExt cx="4098012" cy="935473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06E5EBBC-B78F-9148-7F2F-F5D84907CB5C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12B9793-C421-C9B0-EA7B-2B94363CC48D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A80A0DE0-BDA6-533F-5106-AA05418D0514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2" name="Arrow: Right 51">
                <a:extLst>
                  <a:ext uri="{FF2B5EF4-FFF2-40B4-BE49-F238E27FC236}">
                    <a16:creationId xmlns:a16="http://schemas.microsoft.com/office/drawing/2014/main" id="{D1A86B8B-BF9B-1177-24BF-D9BFDEA8845C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3" name="Arrow: Right 52">
                <a:extLst>
                  <a:ext uri="{FF2B5EF4-FFF2-40B4-BE49-F238E27FC236}">
                    <a16:creationId xmlns:a16="http://schemas.microsoft.com/office/drawing/2014/main" id="{D527A8D9-B16F-23B5-C839-C1D11D186802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65570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4AD59-89C7-248D-095B-9A58A62F4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7B68-9060-2912-B78A-1EF1365C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EC42A-EAFC-3948-F8DA-CD8F666202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Exporting and Deploying Solutions using Solution Folders</a:t>
            </a:r>
          </a:p>
          <a:p>
            <a:pPr marL="344488" indent="-344488">
              <a:buFont typeface="Wingdings" panose="05000000000000000000" pitchFamily="2" charset="2"/>
              <a:buChar char="Ø"/>
            </a:pPr>
            <a:r>
              <a:rPr lang="en-US" dirty="0"/>
              <a:t>Connecting Workspaces using Fabric GIT Integration</a:t>
            </a:r>
          </a:p>
          <a:p>
            <a:pPr marL="344488" indent="-344488"/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607983085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09DAE-AD7C-D367-8094-E68C6F8C4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Fabric Workspace to GIT Repositories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FB21B5-CFFB-92DC-8C08-29AB9192E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09200"/>
          </a:xfrm>
        </p:spPr>
        <p:txBody>
          <a:bodyPr/>
          <a:lstStyle/>
          <a:p>
            <a:r>
              <a:rPr lang="en-US" dirty="0"/>
              <a:t>Fabric workspace can be connected to GIT repository</a:t>
            </a:r>
          </a:p>
          <a:p>
            <a:pPr lvl="1"/>
            <a:r>
              <a:rPr lang="en-US" dirty="0"/>
              <a:t>Fabric currently supports GIT repositories in Azure Dev Ops and GitHub</a:t>
            </a:r>
          </a:p>
          <a:p>
            <a:pPr lvl="1"/>
            <a:r>
              <a:rPr lang="en-US" dirty="0"/>
              <a:t>Workspace connections can be configured by hand or through Fabric REST APIs</a:t>
            </a:r>
          </a:p>
          <a:p>
            <a:pPr lvl="1"/>
            <a:r>
              <a:rPr lang="en-US" dirty="0"/>
              <a:t>Once connected, workspace items serialized as item definition files in GIT repository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GIT connection to workspace provides 2-way synchronization</a:t>
            </a:r>
          </a:p>
          <a:p>
            <a:pPr lvl="1"/>
            <a:r>
              <a:rPr lang="en-US" dirty="0"/>
              <a:t>Changes made to workspace items can be synchronized to GIT repository files</a:t>
            </a:r>
          </a:p>
          <a:p>
            <a:pPr lvl="1"/>
            <a:r>
              <a:rPr lang="en-US" dirty="0"/>
              <a:t>Changes committed to GIT repository files can be synchronized to workspace items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C8979-90D6-0930-74A9-2187388CF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516" y="3022670"/>
            <a:ext cx="5059477" cy="18508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8F809D-9CB3-10D7-CDF0-033158C3DF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748" y="3022670"/>
            <a:ext cx="2163845" cy="18508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541625-8FA7-7526-EC51-395C3A9890A6}"/>
              </a:ext>
            </a:extLst>
          </p:cNvPr>
          <p:cNvGrpSpPr/>
          <p:nvPr/>
        </p:nvGrpSpPr>
        <p:grpSpPr>
          <a:xfrm>
            <a:off x="3449709" y="3658197"/>
            <a:ext cx="1076911" cy="573668"/>
            <a:chOff x="3526223" y="4847584"/>
            <a:chExt cx="1055891" cy="562471"/>
          </a:xfrm>
        </p:grpSpPr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20D019B1-B28C-941E-7685-E510BFDE82DF}"/>
                </a:ext>
              </a:extLst>
            </p:cNvPr>
            <p:cNvSpPr/>
            <p:nvPr/>
          </p:nvSpPr>
          <p:spPr>
            <a:xfrm rot="16200000">
              <a:off x="3923746" y="4504554"/>
              <a:ext cx="226743" cy="1021789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9" name="Arrow: Up 8">
              <a:extLst>
                <a:ext uri="{FF2B5EF4-FFF2-40B4-BE49-F238E27FC236}">
                  <a16:creationId xmlns:a16="http://schemas.microsoft.com/office/drawing/2014/main" id="{4FD9A695-FAEF-C944-0D65-9110D8A94D6A}"/>
                </a:ext>
              </a:extLst>
            </p:cNvPr>
            <p:cNvSpPr/>
            <p:nvPr/>
          </p:nvSpPr>
          <p:spPr>
            <a:xfrm rot="5400000">
              <a:off x="3957847" y="4716220"/>
              <a:ext cx="226744" cy="1021791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5B344038-92A3-898E-2124-9EBF5B1E5BFA}"/>
                </a:ext>
              </a:extLst>
            </p:cNvPr>
            <p:cNvSpPr/>
            <p:nvPr/>
          </p:nvSpPr>
          <p:spPr>
            <a:xfrm>
              <a:off x="3782893" y="4847584"/>
              <a:ext cx="576652" cy="562471"/>
            </a:xfrm>
            <a:prstGeom prst="flowChartAlternateProcess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24"/>
                </a:lnSpc>
              </a:pPr>
              <a:r>
                <a:rPr lang="en-US" sz="1224" b="1" dirty="0"/>
                <a:t>GIT</a:t>
              </a:r>
            </a:p>
            <a:p>
              <a:pPr algn="ctr">
                <a:lnSpc>
                  <a:spcPts val="1224"/>
                </a:lnSpc>
              </a:pPr>
              <a:r>
                <a:rPr lang="en-US" sz="1224" b="1" dirty="0"/>
                <a:t>Sync</a:t>
              </a:r>
            </a:p>
          </p:txBody>
        </p:sp>
      </p:grpSp>
      <p:pic>
        <p:nvPicPr>
          <p:cNvPr id="24" name="Picture 23" descr="A blue arrow with black background&#10;&#10;AI-generated content may be incorrect.">
            <a:extLst>
              <a:ext uri="{FF2B5EF4-FFF2-40B4-BE49-F238E27FC236}">
                <a16:creationId xmlns:a16="http://schemas.microsoft.com/office/drawing/2014/main" id="{25008D97-F74F-3036-7390-252D6BFDABF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612" y="3259602"/>
            <a:ext cx="1140743" cy="113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765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7C6B0-DED8-0F35-9BFB-52F652C52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102B9-E98E-4E73-58A8-CF1F4DA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Connecting Fabric Workspace to GIT Repositories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7BC81-33AF-7E18-BD1A-71FE6F7F02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</p:spPr>
        <p:txBody>
          <a:bodyPr/>
          <a:lstStyle/>
          <a:p>
            <a:r>
              <a:rPr lang="en-US" dirty="0"/>
              <a:t>Fabric workspace can be connected to GIT repository with 2-way synchronization</a:t>
            </a:r>
          </a:p>
          <a:p>
            <a:pPr lvl="1"/>
            <a:r>
              <a:rPr lang="en-US" dirty="0"/>
              <a:t>Fabric currently supports GIT repositories in Azure Dev Ops and GitHub</a:t>
            </a:r>
          </a:p>
          <a:p>
            <a:pPr lvl="1"/>
            <a:r>
              <a:rPr lang="en-US" dirty="0"/>
              <a:t>Once connected, workspace items serialized as item definition files in GIT repository</a:t>
            </a:r>
          </a:p>
          <a:p>
            <a:pPr lvl="1"/>
            <a:r>
              <a:rPr lang="en-US" dirty="0"/>
              <a:t>Changes made to workspace items can be synchronized to GIT repository files</a:t>
            </a:r>
          </a:p>
          <a:p>
            <a:pPr lvl="1"/>
            <a:r>
              <a:rPr lang="en-US" dirty="0"/>
              <a:t>Changes committed to GIT repository files can be synchronized to workspace items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3CD4E09-887F-209C-5383-07929EB3C1C5}"/>
              </a:ext>
            </a:extLst>
          </p:cNvPr>
          <p:cNvGrpSpPr/>
          <p:nvPr/>
        </p:nvGrpSpPr>
        <p:grpSpPr>
          <a:xfrm>
            <a:off x="1122402" y="3252788"/>
            <a:ext cx="2338763" cy="3557967"/>
            <a:chOff x="1358376" y="2950988"/>
            <a:chExt cx="2584359" cy="393159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165BC87-FB41-0049-DEE0-880B5070B4B4}"/>
                </a:ext>
              </a:extLst>
            </p:cNvPr>
            <p:cNvSpPr/>
            <p:nvPr/>
          </p:nvSpPr>
          <p:spPr bwMode="auto">
            <a:xfrm>
              <a:off x="1358376" y="2950988"/>
              <a:ext cx="2584359" cy="39315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4E49B51-3AE2-E94B-8444-2986703745D1}"/>
                </a:ext>
              </a:extLst>
            </p:cNvPr>
            <p:cNvGrpSpPr/>
            <p:nvPr/>
          </p:nvGrpSpPr>
          <p:grpSpPr>
            <a:xfrm>
              <a:off x="2159907" y="4382487"/>
              <a:ext cx="789807" cy="712697"/>
              <a:chOff x="3315252" y="2492237"/>
              <a:chExt cx="1034930" cy="1512359"/>
            </a:xfrm>
          </p:grpSpPr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6839AE71-B7EE-3F04-841C-748E1C31E88B}"/>
                  </a:ext>
                </a:extLst>
              </p:cNvPr>
              <p:cNvSpPr/>
              <p:nvPr/>
            </p:nvSpPr>
            <p:spPr>
              <a:xfrm rot="5400000">
                <a:off x="2896033" y="3120884"/>
                <a:ext cx="1459483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8164DEF5-4409-4D0A-316E-6786F05674FF}"/>
                  </a:ext>
                </a:extLst>
              </p:cNvPr>
              <p:cNvSpPr/>
              <p:nvPr/>
            </p:nvSpPr>
            <p:spPr>
              <a:xfrm rot="16200000">
                <a:off x="3255695" y="3069261"/>
                <a:ext cx="1461990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6803E2F2-BDFF-90F8-F3CB-DE3BB9BD6F88}"/>
                  </a:ext>
                </a:extLst>
              </p:cNvPr>
              <p:cNvSpPr/>
              <p:nvPr/>
            </p:nvSpPr>
            <p:spPr>
              <a:xfrm>
                <a:off x="3315252" y="2920840"/>
                <a:ext cx="1034930" cy="622063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500" b="1" dirty="0"/>
                  <a:t>GIT Integrated Serialization</a:t>
                </a:r>
              </a:p>
            </p:txBody>
          </p:sp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8DE247F-64C1-54CF-9E7E-44A39FA2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2759"/>
            <a:stretch/>
          </p:blipFill>
          <p:spPr>
            <a:xfrm>
              <a:off x="1517631" y="5123248"/>
              <a:ext cx="2191377" cy="1614968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AE5E324-8F58-207D-558A-ACD0E4CDA143}"/>
                </a:ext>
              </a:extLst>
            </p:cNvPr>
            <p:cNvGrpSpPr/>
            <p:nvPr/>
          </p:nvGrpSpPr>
          <p:grpSpPr>
            <a:xfrm>
              <a:off x="1517632" y="3075034"/>
              <a:ext cx="2191377" cy="1291861"/>
              <a:chOff x="883076" y="1526450"/>
              <a:chExt cx="1562529" cy="92114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3438944-5D02-B3A1-1176-845C39058659}"/>
                  </a:ext>
                </a:extLst>
              </p:cNvPr>
              <p:cNvSpPr/>
              <p:nvPr/>
            </p:nvSpPr>
            <p:spPr bwMode="auto">
              <a:xfrm>
                <a:off x="883076" y="1526450"/>
                <a:ext cx="1562529" cy="92114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137B34E-E4C5-F80F-7540-36A7602724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b="23962"/>
              <a:stretch/>
            </p:blipFill>
            <p:spPr>
              <a:xfrm>
                <a:off x="925692" y="1555080"/>
                <a:ext cx="1477297" cy="85158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5517871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9B6B9-767E-E6CE-D106-864242ED8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3CC731-9521-EDC4-DF78-B0381B6E1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Motivation for Custom API-driven Pipelines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8B93BE7E-D766-D7DE-762B-78F8D0C07F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016758"/>
          </a:xfrm>
        </p:spPr>
        <p:txBody>
          <a:bodyPr/>
          <a:lstStyle/>
          <a:p>
            <a:r>
              <a:rPr lang="en-US" dirty="0"/>
              <a:t>Staged deployment used to push changes between environments like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sz="2000" dirty="0"/>
              <a:t>&gt;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sz="2000" dirty="0"/>
              <a:t> &gt;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downstream workspaces on demand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pushes out full update to all workspace items or partial update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600" dirty="0"/>
              <a:t>and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workflows can cross environments such as Entra Id tenant boundaries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Building each stage requires configuring different datasource paths 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for must configure datasources differently for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, 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4DADBF5-EE00-078F-D529-9582A59FA2ED}"/>
              </a:ext>
            </a:extLst>
          </p:cNvPr>
          <p:cNvGrpSpPr/>
          <p:nvPr/>
        </p:nvGrpSpPr>
        <p:grpSpPr>
          <a:xfrm>
            <a:off x="1216497" y="2795430"/>
            <a:ext cx="9704332" cy="2060786"/>
            <a:chOff x="1117743" y="2364968"/>
            <a:chExt cx="9704332" cy="206078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A7F71C3-7591-BB02-AED9-2444906D9C6A}"/>
                </a:ext>
              </a:extLst>
            </p:cNvPr>
            <p:cNvSpPr/>
            <p:nvPr/>
          </p:nvSpPr>
          <p:spPr bwMode="auto">
            <a:xfrm>
              <a:off x="7795833" y="2379040"/>
              <a:ext cx="3026242" cy="204671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C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65C65FF-51D2-1A77-EDA1-79D7E0B9ECD4}"/>
                </a:ext>
              </a:extLst>
            </p:cNvPr>
            <p:cNvSpPr/>
            <p:nvPr/>
          </p:nvSpPr>
          <p:spPr bwMode="auto">
            <a:xfrm>
              <a:off x="4148799" y="2372004"/>
              <a:ext cx="3647034" cy="20467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B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252441F-F6B3-785E-BEC5-92116BE37811}"/>
                </a:ext>
              </a:extLst>
            </p:cNvPr>
            <p:cNvSpPr/>
            <p:nvPr/>
          </p:nvSpPr>
          <p:spPr bwMode="auto">
            <a:xfrm>
              <a:off x="1117743" y="2364968"/>
              <a:ext cx="3026242" cy="20537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324B53B-ABE3-87B7-2B43-67E042C19F12}"/>
              </a:ext>
            </a:extLst>
          </p:cNvPr>
          <p:cNvGrpSpPr/>
          <p:nvPr/>
        </p:nvGrpSpPr>
        <p:grpSpPr>
          <a:xfrm>
            <a:off x="1423432" y="3053076"/>
            <a:ext cx="2047204" cy="1436070"/>
            <a:chOff x="1069668" y="2769166"/>
            <a:chExt cx="2895211" cy="214508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FEEAA03-FE83-1679-A338-62DBF441E319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Dev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03C9-52A5-AF12-D312-08B73F9BC648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8C7FC17-6734-0D91-34BF-B51A116CA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26E9446-56BC-8E09-6CC8-A6C62621101D}"/>
              </a:ext>
            </a:extLst>
          </p:cNvPr>
          <p:cNvGrpSpPr/>
          <p:nvPr/>
        </p:nvGrpSpPr>
        <p:grpSpPr>
          <a:xfrm>
            <a:off x="3490977" y="3053076"/>
            <a:ext cx="3695589" cy="1436070"/>
            <a:chOff x="3372559" y="2802234"/>
            <a:chExt cx="3695589" cy="143607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895A7D9-7048-A970-7853-00CD8A9E285B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00C3A386-CC33-44DD-B61B-1DE22F803F80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54F0A82-C475-3697-DFB6-78D8679D6DC3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1649978-988A-E3B0-05B2-67BD90D8297D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8605763-63D7-E776-6F8B-AEBDDE229696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C6215A1-C16A-5C69-AA4C-32B94361CC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7972069-9F3E-79DF-8E96-A73B88531D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973173C-0EAC-FAA2-ADCA-B48E90F60B75}"/>
              </a:ext>
            </a:extLst>
          </p:cNvPr>
          <p:cNvGrpSpPr/>
          <p:nvPr/>
        </p:nvGrpSpPr>
        <p:grpSpPr>
          <a:xfrm>
            <a:off x="7170339" y="3055021"/>
            <a:ext cx="3669473" cy="1436070"/>
            <a:chOff x="7051921" y="2804179"/>
            <a:chExt cx="3669473" cy="143607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D91689D-03CF-10B7-2BDF-9D594AA5EDF1}"/>
                </a:ext>
              </a:extLst>
            </p:cNvPr>
            <p:cNvGrpSpPr/>
            <p:nvPr/>
          </p:nvGrpSpPr>
          <p:grpSpPr>
            <a:xfrm>
              <a:off x="7051921" y="2937186"/>
              <a:ext cx="1556489" cy="1104223"/>
              <a:chOff x="3618271" y="2939328"/>
              <a:chExt cx="2180595" cy="1246891"/>
            </a:xfrm>
          </p:grpSpPr>
          <p:sp>
            <p:nvSpPr>
              <p:cNvPr id="34" name="Arrow: Right 33">
                <a:extLst>
                  <a:ext uri="{FF2B5EF4-FFF2-40B4-BE49-F238E27FC236}">
                    <a16:creationId xmlns:a16="http://schemas.microsoft.com/office/drawing/2014/main" id="{0F634960-6A1E-8148-C414-E9B21CB92215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BBFAFBE5-C15E-5EA0-5A35-E0EBE9E6A28E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6741CD2-44BC-BEA4-E27E-758C35225648}"/>
                </a:ext>
              </a:extLst>
            </p:cNvPr>
            <p:cNvGrpSpPr/>
            <p:nvPr/>
          </p:nvGrpSpPr>
          <p:grpSpPr>
            <a:xfrm>
              <a:off x="8674190" y="2804179"/>
              <a:ext cx="2047204" cy="1436070"/>
              <a:chOff x="1069668" y="2769166"/>
              <a:chExt cx="2895211" cy="2145083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A3D5F6C-0A69-6225-40EA-3DB911504EB0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1CE04734-D2DC-34E1-8DB0-1F6D781489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4CB33DC3-161C-D32D-A11D-E698D45C1E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A6E3A5E6-730F-61AE-8915-9AA8C6E10EB4}"/>
              </a:ext>
            </a:extLst>
          </p:cNvPr>
          <p:cNvSpPr/>
          <p:nvPr/>
        </p:nvSpPr>
        <p:spPr>
          <a:xfrm>
            <a:off x="3715352" y="3222433"/>
            <a:ext cx="1010203" cy="1104223"/>
          </a:xfrm>
          <a:prstGeom prst="roundRect">
            <a:avLst/>
          </a:prstGeom>
          <a:solidFill>
            <a:schemeClr val="accent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Deploy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or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Update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289E85D-7D85-DA93-FFB9-F69A9E0F0F2D}"/>
              </a:ext>
            </a:extLst>
          </p:cNvPr>
          <p:cNvGrpSpPr/>
          <p:nvPr/>
        </p:nvGrpSpPr>
        <p:grpSpPr>
          <a:xfrm>
            <a:off x="7186938" y="3195062"/>
            <a:ext cx="1556489" cy="1104222"/>
            <a:chOff x="3618271" y="2939328"/>
            <a:chExt cx="2180595" cy="1246891"/>
          </a:xfrm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5D48D24A-49FB-8F99-4F77-75B17AD8DB62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19902615-E9B1-4D79-02BF-584D44C9DF21}"/>
                </a:ext>
              </a:extLst>
            </p:cNvPr>
            <p:cNvSpPr/>
            <p:nvPr/>
          </p:nvSpPr>
          <p:spPr>
            <a:xfrm>
              <a:off x="3926738" y="2939328"/>
              <a:ext cx="1415264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88530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04F40-70FC-5623-6051-7BF39580A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E901E-2922-7337-6D25-860762ED5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Feature Workspaces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6ECE5-72C4-E4E3-A894-981E788D7F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Continuing development performed using branches and feature workspaces</a:t>
            </a:r>
          </a:p>
          <a:p>
            <a:pPr lvl="1"/>
            <a:r>
              <a:rPr lang="en-US" dirty="0"/>
              <a:t>Changes </a:t>
            </a:r>
          </a:p>
          <a:p>
            <a:pPr lvl="1"/>
            <a:r>
              <a:rPr lang="en-US" dirty="0"/>
              <a:t>blah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53E667B-A1A4-4116-A679-B0374FC1D704}"/>
              </a:ext>
            </a:extLst>
          </p:cNvPr>
          <p:cNvGrpSpPr/>
          <p:nvPr/>
        </p:nvGrpSpPr>
        <p:grpSpPr>
          <a:xfrm>
            <a:off x="1173497" y="2437536"/>
            <a:ext cx="6242187" cy="4263170"/>
            <a:chOff x="1012723" y="1563329"/>
            <a:chExt cx="7039896" cy="480797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02D66ED-935F-468D-F3E3-35422A746D69}"/>
                </a:ext>
              </a:extLst>
            </p:cNvPr>
            <p:cNvSpPr/>
            <p:nvPr/>
          </p:nvSpPr>
          <p:spPr bwMode="auto">
            <a:xfrm>
              <a:off x="1012723" y="1563329"/>
              <a:ext cx="7039896" cy="480797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60404D-160A-AA70-E95F-8F48AFF11456}"/>
                </a:ext>
              </a:extLst>
            </p:cNvPr>
            <p:cNvGrpSpPr/>
            <p:nvPr/>
          </p:nvGrpSpPr>
          <p:grpSpPr>
            <a:xfrm>
              <a:off x="3658802" y="1708365"/>
              <a:ext cx="1631137" cy="1380258"/>
              <a:chOff x="883076" y="1526449"/>
              <a:chExt cx="1562529" cy="1357924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7E1463A-2FFB-87D1-EE96-5556D704C190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562529" cy="1357924"/>
                <a:chOff x="883076" y="1526449"/>
                <a:chExt cx="1562529" cy="1357924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40D2684-3277-66EF-08BE-394397384A0E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562529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8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Dev Workspace</a:t>
                  </a:r>
                </a:p>
              </p:txBody>
            </p:sp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CE8ED358-E62D-CEC3-D91E-BA12E8FCCF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6"/>
                  <a:ext cx="1477297" cy="1119957"/>
                </a:xfrm>
                <a:prstGeom prst="rect">
                  <a:avLst/>
                </a:prstGeom>
              </p:spPr>
            </p:pic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089980F6-C75A-1F37-A477-7E4A66D57E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7"/>
                <a:ext cx="1562529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E78B00E-A3AB-2A95-2380-9DD441D540CE}"/>
                </a:ext>
              </a:extLst>
            </p:cNvPr>
            <p:cNvSpPr/>
            <p:nvPr/>
          </p:nvSpPr>
          <p:spPr bwMode="auto">
            <a:xfrm>
              <a:off x="1199910" y="3692879"/>
              <a:ext cx="1775698" cy="12454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0EC9479-B604-2689-B608-6721C71CE912}"/>
                </a:ext>
              </a:extLst>
            </p:cNvPr>
            <p:cNvGrpSpPr/>
            <p:nvPr/>
          </p:nvGrpSpPr>
          <p:grpSpPr>
            <a:xfrm>
              <a:off x="1313685" y="3897888"/>
              <a:ext cx="1114996" cy="961422"/>
              <a:chOff x="883076" y="1526449"/>
              <a:chExt cx="1070021" cy="1357924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241CF9D-0A3B-D143-A864-AF42E2FDCCCD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D78BCB38-4734-E5B6-C850-A40CA41A6DE4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33B9EC21-3BF6-84F0-6922-2DE7081802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80422B43-1011-AEEC-6471-CC64C2B12A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8375031-240B-D250-D3C5-392F2C00DE49}"/>
                </a:ext>
              </a:extLst>
            </p:cNvPr>
            <p:cNvSpPr/>
            <p:nvPr/>
          </p:nvSpPr>
          <p:spPr bwMode="auto">
            <a:xfrm>
              <a:off x="2981550" y="3692880"/>
              <a:ext cx="3038631" cy="25197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main Branch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B5CA827-33AC-9D8A-3D8B-7AA3E572418E}"/>
                </a:ext>
              </a:extLst>
            </p:cNvPr>
            <p:cNvGrpSpPr/>
            <p:nvPr/>
          </p:nvGrpSpPr>
          <p:grpSpPr>
            <a:xfrm>
              <a:off x="4051359" y="3168075"/>
              <a:ext cx="789807" cy="1007577"/>
              <a:chOff x="3278420" y="2529374"/>
              <a:chExt cx="1034930" cy="1391768"/>
            </a:xfrm>
          </p:grpSpPr>
          <p:sp>
            <p:nvSpPr>
              <p:cNvPr id="39" name="Arrow: Right 38">
                <a:extLst>
                  <a:ext uri="{FF2B5EF4-FFF2-40B4-BE49-F238E27FC236}">
                    <a16:creationId xmlns:a16="http://schemas.microsoft.com/office/drawing/2014/main" id="{729F82E6-5733-DA49-71A6-BAC08CC4A3B1}"/>
                  </a:ext>
                </a:extLst>
              </p:cNvPr>
              <p:cNvSpPr/>
              <p:nvPr/>
            </p:nvSpPr>
            <p:spPr>
              <a:xfrm rot="5400000">
                <a:off x="2937761" y="3079158"/>
                <a:ext cx="1376026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6" name="Arrow: Right 45">
                <a:extLst>
                  <a:ext uri="{FF2B5EF4-FFF2-40B4-BE49-F238E27FC236}">
                    <a16:creationId xmlns:a16="http://schemas.microsoft.com/office/drawing/2014/main" id="{E3BEBCA6-80EB-09AB-0FA3-59B221B8783D}"/>
                  </a:ext>
                </a:extLst>
              </p:cNvPr>
              <p:cNvSpPr/>
              <p:nvPr/>
            </p:nvSpPr>
            <p:spPr>
              <a:xfrm rot="16200000">
                <a:off x="3290805" y="3071287"/>
                <a:ext cx="1391768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995032C4-43D5-C821-BFA9-BAA67471FA3A}"/>
                  </a:ext>
                </a:extLst>
              </p:cNvPr>
              <p:cNvSpPr/>
              <p:nvPr/>
            </p:nvSpPr>
            <p:spPr>
              <a:xfrm>
                <a:off x="3278420" y="2881402"/>
                <a:ext cx="1034930" cy="524628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/>
                  <a:t>GIT Integrated Serialization</a:t>
                </a:r>
              </a:p>
            </p:txBody>
          </p:sp>
        </p:grp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5A286DE-5E0F-937A-4806-DD4599904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16182" y="4206715"/>
              <a:ext cx="1766336" cy="1492104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50" name="Arrow: Right 49">
              <a:extLst>
                <a:ext uri="{FF2B5EF4-FFF2-40B4-BE49-F238E27FC236}">
                  <a16:creationId xmlns:a16="http://schemas.microsoft.com/office/drawing/2014/main" id="{55F1EE37-7528-B2F9-2CBE-4B557DD07756}"/>
                </a:ext>
              </a:extLst>
            </p:cNvPr>
            <p:cNvSpPr/>
            <p:nvPr/>
          </p:nvSpPr>
          <p:spPr bwMode="auto">
            <a:xfrm>
              <a:off x="2516655" y="4289732"/>
              <a:ext cx="879925" cy="251026"/>
            </a:xfrm>
            <a:prstGeom prst="rightArrow">
              <a:avLst>
                <a:gd name="adj1" fmla="val 64465"/>
                <a:gd name="adj2" fmla="val 50000"/>
              </a:avLst>
            </a:prstGeom>
            <a:solidFill>
              <a:srgbClr val="FFCCCC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pull requests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17293A-4CA3-8C1D-005B-19A88308767E}"/>
                </a:ext>
              </a:extLst>
            </p:cNvPr>
            <p:cNvSpPr/>
            <p:nvPr/>
          </p:nvSpPr>
          <p:spPr bwMode="auto">
            <a:xfrm>
              <a:off x="1199910" y="4938289"/>
              <a:ext cx="1775698" cy="127436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feature02 Branch</a:t>
              </a: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F2AD387-2162-88F1-24C9-D71D07FD016D}"/>
                </a:ext>
              </a:extLst>
            </p:cNvPr>
            <p:cNvGrpSpPr/>
            <p:nvPr/>
          </p:nvGrpSpPr>
          <p:grpSpPr>
            <a:xfrm>
              <a:off x="1308180" y="5149157"/>
              <a:ext cx="1126006" cy="972471"/>
              <a:chOff x="883076" y="1526449"/>
              <a:chExt cx="1070021" cy="1357924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39DB4EF-BBF2-1F62-DDB4-8CC984A50706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BE07C401-B369-9F27-2FE3-D20BBD016154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Feature02 Workspace</a:t>
                  </a:r>
                </a:p>
              </p:txBody>
            </p:sp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12793FBB-99BE-5355-B926-C4ED5678B6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5D09CF2-8437-F896-381F-EAE089F4F0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19E62FC8-9849-8230-3953-1C80BFDB7766}"/>
                </a:ext>
              </a:extLst>
            </p:cNvPr>
            <p:cNvSpPr/>
            <p:nvPr/>
          </p:nvSpPr>
          <p:spPr bwMode="auto">
            <a:xfrm>
              <a:off x="2508598" y="5369439"/>
              <a:ext cx="879925" cy="251026"/>
            </a:xfrm>
            <a:prstGeom prst="rightArrow">
              <a:avLst>
                <a:gd name="adj1" fmla="val 64465"/>
                <a:gd name="adj2" fmla="val 50000"/>
              </a:avLst>
            </a:prstGeom>
            <a:solidFill>
              <a:srgbClr val="FFCCCC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pull requests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398B2A-EA82-311C-E4CD-1CBB06347F20}"/>
                </a:ext>
              </a:extLst>
            </p:cNvPr>
            <p:cNvSpPr/>
            <p:nvPr/>
          </p:nvSpPr>
          <p:spPr bwMode="auto">
            <a:xfrm>
              <a:off x="6026123" y="3692879"/>
              <a:ext cx="1770737" cy="12598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feature03 Branch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2D59A0A3-A557-D0DA-8FC2-2E4D16751364}"/>
                </a:ext>
              </a:extLst>
            </p:cNvPr>
            <p:cNvGrpSpPr/>
            <p:nvPr/>
          </p:nvGrpSpPr>
          <p:grpSpPr>
            <a:xfrm>
              <a:off x="6593560" y="3901345"/>
              <a:ext cx="1114996" cy="961422"/>
              <a:chOff x="6120494" y="3917174"/>
              <a:chExt cx="1114996" cy="96142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ECD9BA6C-A7F1-2510-7487-B1401AD6DEA0}"/>
                  </a:ext>
                </a:extLst>
              </p:cNvPr>
              <p:cNvGrpSpPr/>
              <p:nvPr/>
            </p:nvGrpSpPr>
            <p:grpSpPr>
              <a:xfrm>
                <a:off x="6120494" y="3917174"/>
                <a:ext cx="1114996" cy="961422"/>
                <a:chOff x="883076" y="1526449"/>
                <a:chExt cx="1070021" cy="1357924"/>
              </a:xfrm>
            </p:grpSpPr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43C4800B-5BBE-B172-D5B1-FD0EE9989A32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Feature03 Workspace</a:t>
                  </a:r>
                </a:p>
              </p:txBody>
            </p:sp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B1F3671F-B6EA-56F0-BFB8-EA8FCEC9FA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DE732B50-EFC0-9C76-BC2E-29F0D46668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0494" y="4039786"/>
                <a:ext cx="1114996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1C2808B-EAAB-65AF-077E-5055EBCFAE21}"/>
                </a:ext>
              </a:extLst>
            </p:cNvPr>
            <p:cNvSpPr/>
            <p:nvPr/>
          </p:nvSpPr>
          <p:spPr bwMode="auto">
            <a:xfrm>
              <a:off x="6020182" y="4952767"/>
              <a:ext cx="1776678" cy="12598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feature04 Branch</a:t>
              </a:r>
            </a:p>
          </p:txBody>
        </p:sp>
        <p:sp>
          <p:nvSpPr>
            <p:cNvPr id="65" name="Arrow: Right 64">
              <a:extLst>
                <a:ext uri="{FF2B5EF4-FFF2-40B4-BE49-F238E27FC236}">
                  <a16:creationId xmlns:a16="http://schemas.microsoft.com/office/drawing/2014/main" id="{20C8D940-C765-09DB-DED4-6A346DB64B21}"/>
                </a:ext>
              </a:extLst>
            </p:cNvPr>
            <p:cNvSpPr/>
            <p:nvPr/>
          </p:nvSpPr>
          <p:spPr bwMode="auto">
            <a:xfrm flipH="1">
              <a:off x="5670840" y="4362850"/>
              <a:ext cx="871868" cy="251026"/>
            </a:xfrm>
            <a:prstGeom prst="rightArrow">
              <a:avLst>
                <a:gd name="adj1" fmla="val 64465"/>
                <a:gd name="adj2" fmla="val 50000"/>
              </a:avLst>
            </a:prstGeom>
            <a:solidFill>
              <a:srgbClr val="FFCCCC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pull requests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96E7B3E-A844-DDAD-72DF-281733E2B5B5}"/>
                </a:ext>
              </a:extLst>
            </p:cNvPr>
            <p:cNvGrpSpPr/>
            <p:nvPr/>
          </p:nvGrpSpPr>
          <p:grpSpPr>
            <a:xfrm>
              <a:off x="6593560" y="5159681"/>
              <a:ext cx="1114996" cy="961422"/>
              <a:chOff x="6120494" y="3917174"/>
              <a:chExt cx="1114996" cy="961422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66DFEFB8-52AF-5D66-F3B5-64C9D74FAA57}"/>
                  </a:ext>
                </a:extLst>
              </p:cNvPr>
              <p:cNvGrpSpPr/>
              <p:nvPr/>
            </p:nvGrpSpPr>
            <p:grpSpPr>
              <a:xfrm>
                <a:off x="6120494" y="3917174"/>
                <a:ext cx="1114996" cy="961422"/>
                <a:chOff x="883076" y="1526449"/>
                <a:chExt cx="1070021" cy="1357924"/>
              </a:xfrm>
            </p:grpSpPr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075E36-FDE1-ACB7-B97E-861745B7D960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Feature04 Workspace</a:t>
                  </a:r>
                </a:p>
              </p:txBody>
            </p:sp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2E4944EA-F65C-77F1-E07F-25A249C018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5BE93D48-DBCA-9461-2AFC-AC054A1091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0494" y="4039786"/>
                <a:ext cx="1114996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Arrow: Right 70">
              <a:extLst>
                <a:ext uri="{FF2B5EF4-FFF2-40B4-BE49-F238E27FC236}">
                  <a16:creationId xmlns:a16="http://schemas.microsoft.com/office/drawing/2014/main" id="{065CC901-A5EA-2031-8CF3-202799A66566}"/>
                </a:ext>
              </a:extLst>
            </p:cNvPr>
            <p:cNvSpPr/>
            <p:nvPr/>
          </p:nvSpPr>
          <p:spPr bwMode="auto">
            <a:xfrm flipH="1">
              <a:off x="5662783" y="5417172"/>
              <a:ext cx="871868" cy="251026"/>
            </a:xfrm>
            <a:prstGeom prst="rightArrow">
              <a:avLst>
                <a:gd name="adj1" fmla="val 64465"/>
                <a:gd name="adj2" fmla="val 50000"/>
              </a:avLst>
            </a:prstGeom>
            <a:solidFill>
              <a:srgbClr val="FFCCCC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pull requests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8240646"/>
      </p:ext>
    </p:extLst>
  </p:cSld>
  <p:clrMapOvr>
    <a:masterClrMapping/>
  </p:clrMapOvr>
  <p:transition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E3AF-01C1-57FC-1314-FAD98E015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Workspace settings for Git Integration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8793C7-FEC5-43E4-CB88-B38DC0BE1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Workspace can be connected to Azure Dev Ops repository from </a:t>
            </a:r>
            <a:r>
              <a:rPr lang="en-US" sz="2000" b="1" dirty="0">
                <a:solidFill>
                  <a:srgbClr val="6C0000"/>
                </a:solidFill>
              </a:rPr>
              <a:t>Workspace Settings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First, you need to create an Azure Dev Ops project and initialize its main repository</a:t>
            </a:r>
          </a:p>
          <a:p>
            <a:pPr lvl="1"/>
            <a:r>
              <a:rPr lang="en-US" dirty="0"/>
              <a:t>Create workspace connection to ADO repository using </a:t>
            </a:r>
            <a:r>
              <a:rPr lang="en-US" sz="1600" b="1" dirty="0">
                <a:solidFill>
                  <a:srgbClr val="6C0000"/>
                </a:solidFill>
              </a:rPr>
              <a:t>Git Integration</a:t>
            </a:r>
            <a:r>
              <a:rPr lang="en-US" dirty="0"/>
              <a:t> tab in </a:t>
            </a:r>
            <a:r>
              <a:rPr lang="en-US" sz="1600" b="1" dirty="0">
                <a:solidFill>
                  <a:srgbClr val="6C0000"/>
                </a:solidFill>
              </a:rPr>
              <a:t>Workspace Settings</a:t>
            </a:r>
            <a:r>
              <a:rPr lang="en-US" dirty="0"/>
              <a:t> dialog</a:t>
            </a:r>
          </a:p>
          <a:p>
            <a:pPr lvl="1"/>
            <a:r>
              <a:rPr lang="en-US" dirty="0"/>
              <a:t>Once connected, workspace items list shows </a:t>
            </a:r>
            <a:r>
              <a:rPr lang="en-US" sz="1600" b="1" dirty="0">
                <a:solidFill>
                  <a:srgbClr val="6C0000"/>
                </a:solidFill>
              </a:rPr>
              <a:t>Git status</a:t>
            </a:r>
            <a:endParaRPr lang="en-US" b="1" dirty="0">
              <a:solidFill>
                <a:srgbClr val="6C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651B5-0C93-E6FE-19ED-70111BE389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6" t="1192"/>
          <a:stretch/>
        </p:blipFill>
        <p:spPr>
          <a:xfrm>
            <a:off x="1309798" y="2890158"/>
            <a:ext cx="5003739" cy="36644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3EDAD2-39A2-9304-906D-35E6B0382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527" y="2890158"/>
            <a:ext cx="4624536" cy="19560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323626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A198-7844-5258-3EAA-ABCDBD609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Fabric GIT APIs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8A475-0077-D9B8-BB3C-38A9EACBB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Fabric GIT APIs allow developer to automate creating workspace connections</a:t>
            </a:r>
          </a:p>
        </p:txBody>
      </p:sp>
      <p:sp>
        <p:nvSpPr>
          <p:cNvPr id="91" name="Slide Number Placeholder 13">
            <a:extLst>
              <a:ext uri="{FF2B5EF4-FFF2-40B4-BE49-F238E27FC236}">
                <a16:creationId xmlns:a16="http://schemas.microsoft.com/office/drawing/2014/main" id="{42D3790E-4621-EFF2-C3D4-D9705E1FCEE3}"/>
              </a:ext>
            </a:extLst>
          </p:cNvPr>
          <p:cNvSpPr txBox="1">
            <a:spLocks/>
          </p:cNvSpPr>
          <p:nvPr/>
        </p:nvSpPr>
        <p:spPr>
          <a:xfrm>
            <a:off x="244287" y="6896036"/>
            <a:ext cx="407180" cy="372342"/>
          </a:xfrm>
          <a:prstGeom prst="rect">
            <a:avLst/>
          </a:prstGeom>
        </p:spPr>
        <p:txBody>
          <a:bodyPr vert="horz" lIns="93247" tIns="46623" rIns="93247" bIns="46623" rtlCol="0" anchor="ctr"/>
          <a:lstStyle>
            <a:defPPr>
              <a:defRPr lang="en-US"/>
            </a:defPPr>
            <a:lvl1pPr marL="0" algn="l" defTabSz="914400" rtl="0" eaLnBrk="1" latinLnBrk="0" hangingPunct="1">
              <a:defRPr sz="800" b="0" i="0" kern="120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ea typeface="+mn-ea"/>
                <a:cs typeface="Segoe Sans Small Semilight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418">
              <a:defRPr/>
            </a:pPr>
            <a:fld id="{B1356FBF-028C-F74E-A7B4-9B8ED246DD1B}" type="slidenum">
              <a:rPr lang="en-US" sz="816">
                <a:solidFill>
                  <a:srgbClr val="225B61">
                    <a:tint val="75000"/>
                  </a:srgbClr>
                </a:solidFill>
              </a:rPr>
              <a:pPr defTabSz="932418">
                <a:defRPr/>
              </a:pPr>
              <a:t>72</a:t>
            </a:fld>
            <a:endParaRPr lang="en-US" sz="816">
              <a:solidFill>
                <a:srgbClr val="225B61">
                  <a:tint val="75000"/>
                </a:srgbClr>
              </a:solidFill>
            </a:endParaRPr>
          </a:p>
        </p:txBody>
      </p:sp>
      <p:sp>
        <p:nvSpPr>
          <p:cNvPr id="92" name="Footer Placeholder 1">
            <a:extLst>
              <a:ext uri="{FF2B5EF4-FFF2-40B4-BE49-F238E27FC236}">
                <a16:creationId xmlns:a16="http://schemas.microsoft.com/office/drawing/2014/main" id="{9DC721E3-2636-3BD2-1864-2CF50510117F}"/>
              </a:ext>
            </a:extLst>
          </p:cNvPr>
          <p:cNvSpPr txBox="1">
            <a:spLocks/>
          </p:cNvSpPr>
          <p:nvPr/>
        </p:nvSpPr>
        <p:spPr>
          <a:xfrm>
            <a:off x="651468" y="6896036"/>
            <a:ext cx="2119817" cy="372342"/>
          </a:xfrm>
          <a:prstGeom prst="rect">
            <a:avLst/>
          </a:prstGeom>
        </p:spPr>
        <p:txBody>
          <a:bodyPr vert="horz" lIns="93247" tIns="46623" rIns="93247" bIns="46623" rtlCol="0" anchor="ctr"/>
          <a:lstStyle>
            <a:defPPr>
              <a:defRPr lang="en-US"/>
            </a:defPPr>
            <a:lvl1pPr marL="0" algn="l" defTabSz="914400" rtl="0" eaLnBrk="1" latinLnBrk="0" hangingPunct="1">
              <a:defRPr sz="800" b="0" i="0" kern="120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ea typeface="+mn-ea"/>
                <a:cs typeface="Segoe Sans Small Semilight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418">
              <a:defRPr/>
            </a:pPr>
            <a:r>
              <a:rPr lang="en-US" sz="816">
                <a:solidFill>
                  <a:srgbClr val="225B61">
                    <a:tint val="75000"/>
                  </a:srgbClr>
                </a:solidFill>
              </a:rPr>
              <a:t>Microsoft Fabric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ACDEFD-59DD-11F0-B5B7-EEE79738792F}"/>
              </a:ext>
            </a:extLst>
          </p:cNvPr>
          <p:cNvGraphicFramePr>
            <a:graphicFrameLocks noGrp="1"/>
          </p:cNvGraphicFramePr>
          <p:nvPr/>
        </p:nvGraphicFramePr>
        <p:xfrm>
          <a:off x="882376" y="1837024"/>
          <a:ext cx="9458122" cy="2734976"/>
        </p:xfrm>
        <a:graphic>
          <a:graphicData uri="http://schemas.openxmlformats.org/drawingml/2006/table">
            <a:tbl>
              <a:tblPr/>
              <a:tblGrid>
                <a:gridCol w="2169417">
                  <a:extLst>
                    <a:ext uri="{9D8B030D-6E8A-4147-A177-3AD203B41FA5}">
                      <a16:colId xmlns:a16="http://schemas.microsoft.com/office/drawing/2014/main" val="4087721077"/>
                    </a:ext>
                  </a:extLst>
                </a:gridCol>
                <a:gridCol w="7288705">
                  <a:extLst>
                    <a:ext uri="{9D8B030D-6E8A-4147-A177-3AD203B41FA5}">
                      <a16:colId xmlns:a16="http://schemas.microsoft.com/office/drawing/2014/main" val="91658948"/>
                    </a:ext>
                  </a:extLst>
                </a:gridCol>
              </a:tblGrid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3"/>
                        </a:rPr>
                        <a:t>Connect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</a:rPr>
                        <a:t>Connect a specific workspace to a git repository and branch.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974243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4"/>
                        </a:rPr>
                        <a:t>Disconnect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Disconnect a specific workspace from the Git repository and branch it is connected to.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204355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5"/>
                        </a:rPr>
                        <a:t>Initialize Connection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Initialize a connection for a workspace that is connected to Git.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115698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6"/>
                        </a:rPr>
                        <a:t>Get Connection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Returns git connection details for the specified workspace.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977915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7"/>
                        </a:rPr>
                        <a:t>Commit To Git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Commits the changes made in the workspace to the connected remote branch.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347316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8"/>
                        </a:rPr>
                        <a:t>Get Status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Returns the Git status of items in the workspace, that can be committed to Git.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3479910"/>
                  </a:ext>
                </a:extLst>
              </a:tr>
              <a:tr h="47154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9"/>
                        </a:rPr>
                        <a:t>Update From Git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Updates the workspace with commits pushed to the connected branch. 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ConflictResolutionPolicy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helps to determine which way to sync: GIT-&gt;Workspace or Workspace-&gt;GIT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269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988545"/>
      </p:ext>
    </p:extLst>
  </p:cSld>
  <p:clrMapOvr>
    <a:masterClrMapping/>
  </p:clrMapOvr>
  <p:transition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C2E7-901C-7B45-2953-7F5F39B74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Definitions maintained inside Git-enabled Repository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41E9E9-A25E-DF81-F425-34483812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105002"/>
            <a:ext cx="11430000" cy="4934030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498354446"/>
      </p:ext>
    </p:extLst>
  </p:cSld>
  <p:clrMapOvr>
    <a:masterClrMapping/>
  </p:clrMapOvr>
  <p:transition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34249-430C-7826-2BF2-04A0E2363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4E4C-CC71-0D42-819F-97CC0EC8B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27951-1F69-AF99-6691-46E377DAC8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Exporting and Deploying Solutions using Solution Folders</a:t>
            </a:r>
          </a:p>
          <a:p>
            <a:pPr marL="344488" indent="-344488">
              <a:buFont typeface="Wingdings" panose="05000000000000000000" pitchFamily="2" charset="2"/>
              <a:buChar char="ü"/>
            </a:pPr>
            <a:r>
              <a:rPr lang="en-US" dirty="0"/>
              <a:t>Connecting Workspaces using Fabric GIT Integration</a:t>
            </a:r>
          </a:p>
          <a:p>
            <a:pPr marL="344488" indent="-344488">
              <a:buFont typeface="Wingdings" panose="05000000000000000000" pitchFamily="2" charset="2"/>
              <a:buChar char="Ø"/>
            </a:pPr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2180782378"/>
      </p:ext>
    </p:extLst>
  </p:cSld>
  <p:clrMapOvr>
    <a:masterClrMapping/>
  </p:clrMapOvr>
  <p:transition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BFF10-126E-ACE7-2430-24C612FF7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62A5B2-17FD-0423-F364-D6AB2D3C1E57}"/>
              </a:ext>
            </a:extLst>
          </p:cNvPr>
          <p:cNvSpPr/>
          <p:nvPr/>
        </p:nvSpPr>
        <p:spPr bwMode="auto">
          <a:xfrm>
            <a:off x="1145512" y="2526993"/>
            <a:ext cx="9925610" cy="4277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09C9055-8999-CA5D-E20F-C903C4DFE06A}"/>
              </a:ext>
            </a:extLst>
          </p:cNvPr>
          <p:cNvGrpSpPr/>
          <p:nvPr/>
        </p:nvGrpSpPr>
        <p:grpSpPr>
          <a:xfrm>
            <a:off x="5036990" y="4023828"/>
            <a:ext cx="1962908" cy="545883"/>
            <a:chOff x="2496304" y="3565071"/>
            <a:chExt cx="2325722" cy="664255"/>
          </a:xfrm>
          <a:solidFill>
            <a:schemeClr val="accent6">
              <a:lumMod val="50000"/>
            </a:schemeClr>
          </a:solidFill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F11FD171-3E6A-0939-FEAB-83EC4EA7CA65}"/>
                </a:ext>
              </a:extLst>
            </p:cNvPr>
            <p:cNvSpPr/>
            <p:nvPr/>
          </p:nvSpPr>
          <p:spPr>
            <a:xfrm rot="2510165">
              <a:off x="2496304" y="3715997"/>
              <a:ext cx="2325722" cy="31541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B625DD1-E569-60E1-9CED-C020F3A24F0B}"/>
                </a:ext>
              </a:extLst>
            </p:cNvPr>
            <p:cNvSpPr/>
            <p:nvPr/>
          </p:nvSpPr>
          <p:spPr>
            <a:xfrm>
              <a:off x="3160834" y="3565071"/>
              <a:ext cx="111237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1CBAC2-36F3-0DEA-5AF8-762808CC7F2D}"/>
              </a:ext>
            </a:extLst>
          </p:cNvPr>
          <p:cNvGrpSpPr/>
          <p:nvPr/>
        </p:nvGrpSpPr>
        <p:grpSpPr>
          <a:xfrm>
            <a:off x="9411802" y="2749189"/>
            <a:ext cx="1192444" cy="1009039"/>
            <a:chOff x="883076" y="1526449"/>
            <a:chExt cx="1562529" cy="135792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46D9580-8880-DC01-9325-BEFF6A9966C0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D05FA5C-CE1D-3C36-25AF-23B1AA0F7EA7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7273D69A-0643-7030-DA96-35CF3E21BA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74E86F1-0916-9B20-D961-F0F73BD71AB8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D82A44E-7300-CFE5-60AD-9E508379544B}"/>
              </a:ext>
            </a:extLst>
          </p:cNvPr>
          <p:cNvGrpSpPr/>
          <p:nvPr/>
        </p:nvGrpSpPr>
        <p:grpSpPr>
          <a:xfrm>
            <a:off x="6931714" y="3770859"/>
            <a:ext cx="894300" cy="1225379"/>
            <a:chOff x="4834943" y="3266253"/>
            <a:chExt cx="1059598" cy="1491097"/>
          </a:xfrm>
          <a:solidFill>
            <a:schemeClr val="accent6">
              <a:lumMod val="50000"/>
            </a:schemeClr>
          </a:solidFill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A0B499DF-6BCC-AA8E-696A-E2C587412362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58A2245-BD04-A07F-9E4F-AB4748C3CD00}"/>
                </a:ext>
              </a:extLst>
            </p:cNvPr>
            <p:cNvSpPr/>
            <p:nvPr/>
          </p:nvSpPr>
          <p:spPr>
            <a:xfrm>
              <a:off x="4834943" y="3565071"/>
              <a:ext cx="1059598" cy="688881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Deserialization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0C2E88D-35A0-2FAB-F410-5D7531CFB285}"/>
              </a:ext>
            </a:extLst>
          </p:cNvPr>
          <p:cNvGrpSpPr/>
          <p:nvPr/>
        </p:nvGrpSpPr>
        <p:grpSpPr>
          <a:xfrm>
            <a:off x="4121801" y="2743878"/>
            <a:ext cx="1192444" cy="1009039"/>
            <a:chOff x="883076" y="1526449"/>
            <a:chExt cx="1562529" cy="135792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080E22B-3F74-40F9-DB14-C3B28DD9FCA2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8704CB1-207B-2244-E14E-950F4030CD0C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AC08598-7884-4E43-C703-F270CF39EA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363462C-F559-89D3-68D3-49703054E2E1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A3781A83-211D-2026-1BAA-355805F04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7198" y="4923041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DA09FE50-A6CF-2F31-76D6-4AA0D44BF085}"/>
              </a:ext>
            </a:extLst>
          </p:cNvPr>
          <p:cNvGrpSpPr/>
          <p:nvPr/>
        </p:nvGrpSpPr>
        <p:grpSpPr>
          <a:xfrm>
            <a:off x="7679184" y="3998664"/>
            <a:ext cx="1962908" cy="545883"/>
            <a:chOff x="2496304" y="3565071"/>
            <a:chExt cx="2325722" cy="664255"/>
          </a:xfrm>
          <a:solidFill>
            <a:schemeClr val="accent6">
              <a:lumMod val="50000"/>
            </a:schemeClr>
          </a:solidFill>
        </p:grpSpPr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337B4D6F-C019-49F6-C1EB-9D0C9D896ABE}"/>
                </a:ext>
              </a:extLst>
            </p:cNvPr>
            <p:cNvSpPr/>
            <p:nvPr/>
          </p:nvSpPr>
          <p:spPr>
            <a:xfrm rot="2510165">
              <a:off x="2496304" y="3715997"/>
              <a:ext cx="2325722" cy="31541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FA449B0-C933-565B-7B7E-9D93BF4EC1EC}"/>
                </a:ext>
              </a:extLst>
            </p:cNvPr>
            <p:cNvSpPr/>
            <p:nvPr/>
          </p:nvSpPr>
          <p:spPr>
            <a:xfrm>
              <a:off x="3160834" y="3565071"/>
              <a:ext cx="111237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4C520ED-4DC9-1211-BEB9-A8CACE799C09}"/>
              </a:ext>
            </a:extLst>
          </p:cNvPr>
          <p:cNvGrpSpPr/>
          <p:nvPr/>
        </p:nvGrpSpPr>
        <p:grpSpPr>
          <a:xfrm>
            <a:off x="9607101" y="3745695"/>
            <a:ext cx="894300" cy="1225379"/>
            <a:chOff x="4834943" y="3266253"/>
            <a:chExt cx="1059598" cy="1491097"/>
          </a:xfrm>
          <a:solidFill>
            <a:schemeClr val="accent6">
              <a:lumMod val="50000"/>
            </a:schemeClr>
          </a:solidFill>
        </p:grpSpPr>
        <p:sp>
          <p:nvSpPr>
            <p:cNvPr id="33" name="Arrow: Right 32">
              <a:extLst>
                <a:ext uri="{FF2B5EF4-FFF2-40B4-BE49-F238E27FC236}">
                  <a16:creationId xmlns:a16="http://schemas.microsoft.com/office/drawing/2014/main" id="{D847BF79-A9AC-0FFC-804F-8B2022886050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6E78341-DF8F-5EA1-58D0-9492B1A6B22A}"/>
                </a:ext>
              </a:extLst>
            </p:cNvPr>
            <p:cNvSpPr/>
            <p:nvPr/>
          </p:nvSpPr>
          <p:spPr>
            <a:xfrm>
              <a:off x="4834943" y="3565071"/>
              <a:ext cx="1059598" cy="688881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Deserialization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1732E6-BEBD-3F09-76A4-6EAC90C65C60}"/>
              </a:ext>
            </a:extLst>
          </p:cNvPr>
          <p:cNvGrpSpPr/>
          <p:nvPr/>
        </p:nvGrpSpPr>
        <p:grpSpPr>
          <a:xfrm>
            <a:off x="6806769" y="2749189"/>
            <a:ext cx="1192444" cy="1009039"/>
            <a:chOff x="883076" y="1526449"/>
            <a:chExt cx="1562529" cy="135792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00B2B66-45A7-A9E1-A850-08890A4B9556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909EE4A-1B61-B436-4887-F1B7C0CF9C8C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728F4979-232A-FE9D-324F-123C75D03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75A2A3C-388A-A9F9-626F-573C99BC0072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A61DC70B-F69D-653D-4703-51AC4D364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4401" y="4874057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FC5F181-1D98-9340-268C-FA84F5B19C2C}"/>
              </a:ext>
            </a:extLst>
          </p:cNvPr>
          <p:cNvGrpSpPr/>
          <p:nvPr/>
        </p:nvGrpSpPr>
        <p:grpSpPr>
          <a:xfrm>
            <a:off x="1449029" y="4046909"/>
            <a:ext cx="1923213" cy="1259888"/>
            <a:chOff x="153319" y="1451872"/>
            <a:chExt cx="1408499" cy="1322288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A589B18-1109-D845-EB50-19A1D7B4BE31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4944A97-8AEE-45C4-7B2A-3515CCDF6E7D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E130AABF-895B-05CA-68DA-E1D0EC269D98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685C3949-09DF-5F82-242A-4F8BE82BFE52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DBF0A052-748E-7C68-EECC-4CF6EECFEE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E826866B-77FA-91B6-27D5-6A95B227ED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9E663F65-0107-A9EE-2E8F-5274088F12F9}"/>
              </a:ext>
            </a:extLst>
          </p:cNvPr>
          <p:cNvSpPr/>
          <p:nvPr/>
        </p:nvSpPr>
        <p:spPr bwMode="auto">
          <a:xfrm>
            <a:off x="3374841" y="4582547"/>
            <a:ext cx="2118434" cy="148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main Branch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36CA83-7372-03FF-45D1-E0792435DEAC}"/>
              </a:ext>
            </a:extLst>
          </p:cNvPr>
          <p:cNvGrpSpPr/>
          <p:nvPr/>
        </p:nvGrpSpPr>
        <p:grpSpPr>
          <a:xfrm>
            <a:off x="4264953" y="3766859"/>
            <a:ext cx="789807" cy="1107198"/>
            <a:chOff x="3278420" y="2529374"/>
            <a:chExt cx="1034930" cy="1391768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7021F527-9345-B03A-5284-1546FD610AC9}"/>
                </a:ext>
              </a:extLst>
            </p:cNvPr>
            <p:cNvSpPr/>
            <p:nvPr/>
          </p:nvSpPr>
          <p:spPr>
            <a:xfrm rot="5400000">
              <a:off x="2937761" y="3079158"/>
              <a:ext cx="1376026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564029A5-834B-6539-F102-DE52B2AC7F4F}"/>
                </a:ext>
              </a:extLst>
            </p:cNvPr>
            <p:cNvSpPr/>
            <p:nvPr/>
          </p:nvSpPr>
          <p:spPr>
            <a:xfrm rot="16200000">
              <a:off x="3290805" y="3071287"/>
              <a:ext cx="1391768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1E45DA2E-74D8-DAD4-E35C-5A13581FB005}"/>
                </a:ext>
              </a:extLst>
            </p:cNvPr>
            <p:cNvSpPr/>
            <p:nvPr/>
          </p:nvSpPr>
          <p:spPr>
            <a:xfrm>
              <a:off x="3278420" y="2881402"/>
              <a:ext cx="1034930" cy="524628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GIT Integrated Serialization</a:t>
              </a:r>
            </a:p>
          </p:txBody>
        </p:sp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913E3C67-B615-9AD7-B729-A1DEE6A06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0721" y="4915175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7" name="Arrow: Right 86">
            <a:extLst>
              <a:ext uri="{FF2B5EF4-FFF2-40B4-BE49-F238E27FC236}">
                <a16:creationId xmlns:a16="http://schemas.microsoft.com/office/drawing/2014/main" id="{02D1DAB8-D6F3-FD90-F526-AD482FEE977C}"/>
              </a:ext>
            </a:extLst>
          </p:cNvPr>
          <p:cNvSpPr/>
          <p:nvPr/>
        </p:nvSpPr>
        <p:spPr bwMode="auto">
          <a:xfrm>
            <a:off x="2900156" y="4915175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335CF82-CB92-821F-348E-B649D406809B}"/>
              </a:ext>
            </a:extLst>
          </p:cNvPr>
          <p:cNvGrpSpPr/>
          <p:nvPr/>
        </p:nvGrpSpPr>
        <p:grpSpPr>
          <a:xfrm>
            <a:off x="1449029" y="5302134"/>
            <a:ext cx="1923213" cy="1259888"/>
            <a:chOff x="153319" y="1451872"/>
            <a:chExt cx="1408499" cy="1322288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885A086-BAAB-FB12-1B7D-604F8AA1386C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CAD2C6FC-6145-D208-C415-1BD1F1FBFE61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6AB0CEA3-CF78-F947-0539-6B623B5CD023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CBD0DEE2-4E89-9A4A-CBF8-776891B4E3EA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8140EAD7-E48F-864A-F122-444D5CB2C9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0DCDFC60-06F1-C57F-C51F-5ECB6FE0F5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8" name="Arrow: Right 87">
            <a:extLst>
              <a:ext uri="{FF2B5EF4-FFF2-40B4-BE49-F238E27FC236}">
                <a16:creationId xmlns:a16="http://schemas.microsoft.com/office/drawing/2014/main" id="{20F134B4-FD34-5740-6FC2-A5858136F241}"/>
              </a:ext>
            </a:extLst>
          </p:cNvPr>
          <p:cNvSpPr/>
          <p:nvPr/>
        </p:nvSpPr>
        <p:spPr bwMode="auto">
          <a:xfrm>
            <a:off x="2852856" y="5593700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A951BBE-2514-7C9F-CA9F-AAD53CADE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 for Enterprise Scenario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D40C759-50C4-3040-8C17-066421C019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8" y="1078061"/>
            <a:ext cx="11604521" cy="1261884"/>
          </a:xfrm>
        </p:spPr>
        <p:txBody>
          <a:bodyPr/>
          <a:lstStyle/>
          <a:p>
            <a:r>
              <a:rPr lang="en-US" sz="1400" dirty="0"/>
              <a:t>High-level architecture for CI/CD on a single target workspace</a:t>
            </a:r>
          </a:p>
          <a:p>
            <a:pPr lvl="1"/>
            <a:r>
              <a:rPr lang="en-US" sz="1200" dirty="0"/>
              <a:t>Changes are propagated to </a:t>
            </a:r>
            <a:r>
              <a:rPr lang="en-US" sz="1050" b="1" dirty="0">
                <a:solidFill>
                  <a:srgbClr val="8A0000"/>
                </a:solidFill>
              </a:rPr>
              <a:t>DEV</a:t>
            </a:r>
            <a:r>
              <a:rPr lang="en-US" sz="1200" dirty="0"/>
              <a:t> workspace using feature workspaces and pull requests</a:t>
            </a:r>
          </a:p>
          <a:p>
            <a:pPr lvl="1"/>
            <a:r>
              <a:rPr lang="en-US" sz="1200" dirty="0"/>
              <a:t>Changes pushed from </a:t>
            </a:r>
            <a:r>
              <a:rPr lang="en-US" sz="1050" b="1" dirty="0">
                <a:solidFill>
                  <a:srgbClr val="8A0000"/>
                </a:solidFill>
              </a:rPr>
              <a:t>DEV</a:t>
            </a:r>
            <a:r>
              <a:rPr lang="en-US" sz="1200" dirty="0"/>
              <a:t> to </a:t>
            </a:r>
            <a:r>
              <a:rPr lang="en-US" sz="1050" b="1" dirty="0">
                <a:solidFill>
                  <a:srgbClr val="8A0000"/>
                </a:solidFill>
              </a:rPr>
              <a:t>TEST</a:t>
            </a:r>
            <a:r>
              <a:rPr lang="en-US" sz="1200" dirty="0"/>
              <a:t> to </a:t>
            </a:r>
            <a:r>
              <a:rPr lang="en-US" sz="1050" b="1" dirty="0">
                <a:solidFill>
                  <a:srgbClr val="8A0000"/>
                </a:solidFill>
              </a:rPr>
              <a:t>PROD</a:t>
            </a:r>
            <a:r>
              <a:rPr lang="en-US" sz="1200" dirty="0"/>
              <a:t> during testing and approval process</a:t>
            </a:r>
          </a:p>
          <a:p>
            <a:pPr lvl="1"/>
            <a:r>
              <a:rPr lang="en-US" sz="1200" dirty="0"/>
              <a:t>Create customer tenants by running </a:t>
            </a:r>
            <a:r>
              <a:rPr lang="en-US" sz="1050" b="1" dirty="0">
                <a:solidFill>
                  <a:srgbClr val="8A0000"/>
                </a:solidFill>
              </a:rPr>
              <a:t>DEPLOY</a:t>
            </a:r>
            <a:r>
              <a:rPr lang="en-US" sz="1200" dirty="0"/>
              <a:t> workflow from </a:t>
            </a:r>
            <a:r>
              <a:rPr lang="en-US" sz="1200" b="1" dirty="0">
                <a:solidFill>
                  <a:srgbClr val="8A0000"/>
                </a:solidFill>
              </a:rPr>
              <a:t>PROD</a:t>
            </a:r>
          </a:p>
          <a:p>
            <a:pPr lvl="1"/>
            <a:r>
              <a:rPr lang="en-US" sz="1200" dirty="0"/>
              <a:t>Update customer tenants by running </a:t>
            </a:r>
            <a:r>
              <a:rPr lang="en-US" sz="1050" b="1" dirty="0">
                <a:solidFill>
                  <a:srgbClr val="8A0000"/>
                </a:solidFill>
              </a:rPr>
              <a:t>UPDATE</a:t>
            </a:r>
            <a:r>
              <a:rPr lang="en-US" sz="1200" dirty="0"/>
              <a:t> workflow from </a:t>
            </a:r>
            <a:r>
              <a:rPr lang="en-US" sz="1050" b="1" dirty="0">
                <a:solidFill>
                  <a:srgbClr val="8A0000"/>
                </a:solidFill>
              </a:rPr>
              <a:t>PROD</a:t>
            </a:r>
            <a:endParaRPr lang="en-US" sz="1200" b="1" dirty="0">
              <a:solidFill>
                <a:srgbClr val="8A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74658"/>
      </p:ext>
    </p:extLst>
  </p:cSld>
  <p:clrMapOvr>
    <a:masterClrMapping/>
  </p:clrMapOvr>
  <p:transition>
    <p:fad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0EB5-465B-275E-6ACC-20A8B8791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1E03C7-6063-CA3A-E7D3-1A8599B7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Datasources in Staged Deployment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4DB72DA-0696-3553-289B-CE696465E4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stage in staged deployment should connect to its own needs datasource paths</a:t>
            </a:r>
          </a:p>
          <a:p>
            <a:pPr lvl="1"/>
            <a:r>
              <a:rPr lang="en-US" sz="16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 and </a:t>
            </a:r>
            <a:r>
              <a:rPr lang="en-US" sz="16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stage workspaces should not connect to same datasources as </a:t>
            </a:r>
            <a:r>
              <a:rPr lang="en-US" sz="16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54F493E-66B7-F33B-E708-E4A031713FF1}"/>
              </a:ext>
            </a:extLst>
          </p:cNvPr>
          <p:cNvGrpSpPr/>
          <p:nvPr/>
        </p:nvGrpSpPr>
        <p:grpSpPr>
          <a:xfrm>
            <a:off x="873019" y="2275481"/>
            <a:ext cx="10260556" cy="2058363"/>
            <a:chOff x="433508" y="1886281"/>
            <a:chExt cx="9704332" cy="194677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DE7C8C0-8818-C214-B4EB-3A1EAA3D1445}"/>
                </a:ext>
              </a:extLst>
            </p:cNvPr>
            <p:cNvGrpSpPr/>
            <p:nvPr/>
          </p:nvGrpSpPr>
          <p:grpSpPr>
            <a:xfrm>
              <a:off x="433508" y="1886281"/>
              <a:ext cx="9704332" cy="1946779"/>
              <a:chOff x="1117743" y="2294560"/>
              <a:chExt cx="9704332" cy="194677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E4209D5-11DF-2A97-2BF8-D0C3FFBB2899}"/>
                  </a:ext>
                </a:extLst>
              </p:cNvPr>
              <p:cNvSpPr/>
              <p:nvPr/>
            </p:nvSpPr>
            <p:spPr bwMode="auto">
              <a:xfrm>
                <a:off x="7795833" y="2308633"/>
                <a:ext cx="3026242" cy="193270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production stage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D0AD867-AC6F-4A3A-AFCD-6410D5ABB2C2}"/>
                  </a:ext>
                </a:extLst>
              </p:cNvPr>
              <p:cNvSpPr/>
              <p:nvPr/>
            </p:nvSpPr>
            <p:spPr bwMode="auto">
              <a:xfrm>
                <a:off x="4148799" y="2301596"/>
                <a:ext cx="3647034" cy="19327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test stage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BDCC7C8-888E-ABD6-BF04-02288BE7BD33}"/>
                  </a:ext>
                </a:extLst>
              </p:cNvPr>
              <p:cNvSpPr/>
              <p:nvPr/>
            </p:nvSpPr>
            <p:spPr bwMode="auto">
              <a:xfrm>
                <a:off x="1117743" y="2294560"/>
                <a:ext cx="3026242" cy="19467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dev stage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2A386A1-402D-C751-AFC9-3C6E3E24AC53}"/>
                </a:ext>
              </a:extLst>
            </p:cNvPr>
            <p:cNvGrpSpPr/>
            <p:nvPr/>
          </p:nvGrpSpPr>
          <p:grpSpPr>
            <a:xfrm>
              <a:off x="640443" y="2214335"/>
              <a:ext cx="2047204" cy="1436070"/>
              <a:chOff x="1069668" y="2769166"/>
              <a:chExt cx="2895211" cy="2145083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9D169A0-68EA-3F1F-39EA-007EFF4041E0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AF29F4A6-F676-B75D-1F75-86159679A2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9B1D6F3F-0574-2CE3-1DFD-8C787332AE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9518506-F83F-A832-9937-ABBFB7DA1A1F}"/>
                </a:ext>
              </a:extLst>
            </p:cNvPr>
            <p:cNvGrpSpPr/>
            <p:nvPr/>
          </p:nvGrpSpPr>
          <p:grpSpPr>
            <a:xfrm>
              <a:off x="2707988" y="2214335"/>
              <a:ext cx="3695589" cy="1436070"/>
              <a:chOff x="3372559" y="2802234"/>
              <a:chExt cx="3695589" cy="143607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74890FF-3BC4-EF39-44DE-34468EE78220}"/>
                  </a:ext>
                </a:extLst>
              </p:cNvPr>
              <p:cNvGrpSpPr/>
              <p:nvPr/>
            </p:nvGrpSpPr>
            <p:grpSpPr>
              <a:xfrm>
                <a:off x="3372559" y="2968157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53" name="Arrow: Right 52">
                  <a:extLst>
                    <a:ext uri="{FF2B5EF4-FFF2-40B4-BE49-F238E27FC236}">
                      <a16:creationId xmlns:a16="http://schemas.microsoft.com/office/drawing/2014/main" id="{B336DB5F-AB48-4C6C-FDAF-1D9330528B01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0BB507E1-7B8E-42C9-FBFA-8A238D25D8E8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F97155CC-1DF3-235C-F54C-87E3C9FABE97}"/>
                  </a:ext>
                </a:extLst>
              </p:cNvPr>
              <p:cNvGrpSpPr/>
              <p:nvPr/>
            </p:nvGrpSpPr>
            <p:grpSpPr>
              <a:xfrm>
                <a:off x="5020944" y="2802234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F1795233-0A80-A60A-2A86-33E2E64D75EF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Test Workspace</a:t>
                  </a:r>
                </a:p>
              </p:txBody>
            </p: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A3D4B39F-63DE-D571-CCA9-BB9C64D2C2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C4349DEA-0D31-9587-95B0-EA9AD70D9E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3701DAB-2E3A-4E7B-5040-87F664040F29}"/>
                </a:ext>
              </a:extLst>
            </p:cNvPr>
            <p:cNvGrpSpPr/>
            <p:nvPr/>
          </p:nvGrpSpPr>
          <p:grpSpPr>
            <a:xfrm>
              <a:off x="6387350" y="2216280"/>
              <a:ext cx="3669473" cy="1436070"/>
              <a:chOff x="7051921" y="2804179"/>
              <a:chExt cx="3669473" cy="1436070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CCCFAB8E-6A77-A834-66A4-CBE03E0F91A9}"/>
                  </a:ext>
                </a:extLst>
              </p:cNvPr>
              <p:cNvGrpSpPr/>
              <p:nvPr/>
            </p:nvGrpSpPr>
            <p:grpSpPr>
              <a:xfrm>
                <a:off x="7051921" y="2941908"/>
                <a:ext cx="1556489" cy="1104223"/>
                <a:chOff x="3618271" y="2944660"/>
                <a:chExt cx="2180595" cy="1246891"/>
              </a:xfrm>
            </p:grpSpPr>
            <p:sp>
              <p:nvSpPr>
                <p:cNvPr id="61" name="Arrow: Right 60">
                  <a:extLst>
                    <a:ext uri="{FF2B5EF4-FFF2-40B4-BE49-F238E27FC236}">
                      <a16:creationId xmlns:a16="http://schemas.microsoft.com/office/drawing/2014/main" id="{E18B032F-E030-2323-C06C-7CEA3A1351D5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AD75C58F-B775-EC29-27A6-7B7C030C3509}"/>
                    </a:ext>
                  </a:extLst>
                </p:cNvPr>
                <p:cNvSpPr/>
                <p:nvPr/>
              </p:nvSpPr>
              <p:spPr>
                <a:xfrm>
                  <a:off x="3902556" y="2944660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7AB0DB76-C285-F002-F907-FDA396CBD452}"/>
                  </a:ext>
                </a:extLst>
              </p:cNvPr>
              <p:cNvGrpSpPr/>
              <p:nvPr/>
            </p:nvGrpSpPr>
            <p:grpSpPr>
              <a:xfrm>
                <a:off x="8674190" y="2804179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47C032D5-F758-B257-9B84-EE98D25D7462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Prod Workspace</a:t>
                  </a: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43A0DC24-8282-CD99-C0F6-B2958E8ECB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A4CEDF77-C6FB-31F2-EC98-E75E11CC78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E3A748B-2505-8FD7-5CE6-E47E38B2DC41}"/>
              </a:ext>
            </a:extLst>
          </p:cNvPr>
          <p:cNvGrpSpPr/>
          <p:nvPr/>
        </p:nvGrpSpPr>
        <p:grpSpPr>
          <a:xfrm>
            <a:off x="1796248" y="4359817"/>
            <a:ext cx="922894" cy="1138489"/>
            <a:chOff x="1796248" y="4359817"/>
            <a:chExt cx="922894" cy="1138489"/>
          </a:xfrm>
        </p:grpSpPr>
        <p:sp>
          <p:nvSpPr>
            <p:cNvPr id="4" name="Flowchart: Magnetic Disk 3">
              <a:extLst>
                <a:ext uri="{FF2B5EF4-FFF2-40B4-BE49-F238E27FC236}">
                  <a16:creationId xmlns:a16="http://schemas.microsoft.com/office/drawing/2014/main" id="{F33AF805-2DC7-ED1B-49C9-11FC75A76750}"/>
                </a:ext>
              </a:extLst>
            </p:cNvPr>
            <p:cNvSpPr/>
            <p:nvPr/>
          </p:nvSpPr>
          <p:spPr bwMode="auto">
            <a:xfrm>
              <a:off x="1796248" y="4945425"/>
              <a:ext cx="922894" cy="552881"/>
            </a:xfrm>
            <a:prstGeom prst="flowChartMagneticDisk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Dev DB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79651A-3CC9-1D9E-A73E-0F0EACF76888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 flipH="1">
              <a:off x="2257695" y="4359817"/>
              <a:ext cx="14064" cy="585608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820DCE4-BAA0-1A51-7A45-D96372CED963}"/>
              </a:ext>
            </a:extLst>
          </p:cNvPr>
          <p:cNvGrpSpPr/>
          <p:nvPr/>
        </p:nvGrpSpPr>
        <p:grpSpPr>
          <a:xfrm>
            <a:off x="5157043" y="4332686"/>
            <a:ext cx="1748860" cy="1619559"/>
            <a:chOff x="5157043" y="4332686"/>
            <a:chExt cx="1748860" cy="1619559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6338CEE5-1818-C211-6862-D028EF1FA85F}"/>
                </a:ext>
              </a:extLst>
            </p:cNvPr>
            <p:cNvSpPr/>
            <p:nvPr/>
          </p:nvSpPr>
          <p:spPr bwMode="auto">
            <a:xfrm>
              <a:off x="5157043" y="4918294"/>
              <a:ext cx="1748860" cy="1033951"/>
            </a:xfrm>
            <a:prstGeom prst="flowChartMagneticDisk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Test DB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19DD172-6ABE-175C-1FD3-C3AF8FA87C95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H="1">
              <a:off x="6031473" y="4332686"/>
              <a:ext cx="9007" cy="585608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18DF0D-23D5-8124-5393-DB361A432D8A}"/>
              </a:ext>
            </a:extLst>
          </p:cNvPr>
          <p:cNvGrpSpPr/>
          <p:nvPr/>
        </p:nvGrpSpPr>
        <p:grpSpPr>
          <a:xfrm>
            <a:off x="8648135" y="4350584"/>
            <a:ext cx="1748860" cy="1613963"/>
            <a:chOff x="8648135" y="4350584"/>
            <a:chExt cx="1748860" cy="1613963"/>
          </a:xfrm>
        </p:grpSpPr>
        <p:sp>
          <p:nvSpPr>
            <p:cNvPr id="6" name="Flowchart: Magnetic Disk 5">
              <a:extLst>
                <a:ext uri="{FF2B5EF4-FFF2-40B4-BE49-F238E27FC236}">
                  <a16:creationId xmlns:a16="http://schemas.microsoft.com/office/drawing/2014/main" id="{70EF33F8-25CA-F0B0-B99A-728D5D29B98B}"/>
                </a:ext>
              </a:extLst>
            </p:cNvPr>
            <p:cNvSpPr/>
            <p:nvPr/>
          </p:nvSpPr>
          <p:spPr bwMode="auto">
            <a:xfrm>
              <a:off x="8648135" y="4930596"/>
              <a:ext cx="1748860" cy="1033951"/>
            </a:xfrm>
            <a:prstGeom prst="flowChartMagneticDisk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ysClr val="windowText" lastClr="000000"/>
                  </a:solidFill>
                  <a:ea typeface="Segoe UI" pitchFamily="34" charset="0"/>
                  <a:cs typeface="Segoe UI" pitchFamily="34" charset="0"/>
                </a:rPr>
                <a:t>Production DB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6DFB8B2-04C7-EE4C-45B7-22F8C4186C32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 flipH="1">
              <a:off x="9522565" y="4350584"/>
              <a:ext cx="1" cy="580012"/>
            </a:xfrm>
            <a:prstGeom prst="straightConnector1">
              <a:avLst/>
            </a:prstGeom>
            <a:ln w="38100">
              <a:solidFill>
                <a:srgbClr val="2C2C2F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5793592"/>
      </p:ext>
    </p:extLst>
  </p:cSld>
  <p:clrMapOvr>
    <a:masterClrMapping/>
  </p:clrMapOvr>
  <p:transition>
    <p:fad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94BD9-136C-CFBB-1692-00FBF0C90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Environment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C2993-9E5A-8214-EC87-86470F51E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56" y="1101089"/>
            <a:ext cx="9838119" cy="55848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4449706"/>
      </p:ext>
    </p:extLst>
  </p:cSld>
  <p:clrMapOvr>
    <a:masterClrMapping/>
  </p:clrMapOvr>
  <p:transition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97279-DCB8-9C20-51C6-0987583FC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Environment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D1290B-9233-E4DE-9D40-CC7B3BD87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55" y="1101089"/>
            <a:ext cx="9838119" cy="55911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13215386"/>
      </p:ext>
    </p:extLst>
  </p:cSld>
  <p:clrMapOvr>
    <a:masterClrMapping/>
  </p:clrMapOvr>
  <p:transition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C042D-DC02-1B97-38A3-4DB73A28F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 Environment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7289C-CFD4-31F0-44E4-54E3BF11C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55" y="1101089"/>
            <a:ext cx="9861024" cy="559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4286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37986-2356-CEF3-A8FD-37E005CDC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57">
            <a:extLst>
              <a:ext uri="{FF2B5EF4-FFF2-40B4-BE49-F238E27FC236}">
                <a16:creationId xmlns:a16="http://schemas.microsoft.com/office/drawing/2014/main" id="{B9345727-FA49-B1B2-AF32-F8FA1D9C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70898"/>
          </a:xfrm>
        </p:spPr>
        <p:txBody>
          <a:bodyPr/>
          <a:lstStyle/>
          <a:p>
            <a:r>
              <a:rPr lang="en-US" sz="3400" dirty="0"/>
              <a:t>Second Motivation for </a:t>
            </a:r>
            <a:r>
              <a:rPr lang="en-US" sz="3200" dirty="0"/>
              <a:t>Custom API-driven Pipelines</a:t>
            </a:r>
            <a:endParaRPr lang="en-US" sz="3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693B7-C052-0EF8-F5FA-0F0D64ACDF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provides development platform for building multi-tenant applications</a:t>
            </a:r>
          </a:p>
          <a:p>
            <a:pPr lvl="1"/>
            <a:r>
              <a:rPr lang="en-US" dirty="0"/>
              <a:t>Each customer tenant created using one or more Fabric workspaces</a:t>
            </a:r>
          </a:p>
          <a:p>
            <a:pPr lvl="1"/>
            <a:r>
              <a:rPr lang="en-US" dirty="0"/>
              <a:t>Developer uses Fabric REST APIs to create and configure workspaces and workspace items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9E147B-3356-A2E4-701E-F38A12462559}"/>
              </a:ext>
            </a:extLst>
          </p:cNvPr>
          <p:cNvSpPr/>
          <p:nvPr/>
        </p:nvSpPr>
        <p:spPr>
          <a:xfrm>
            <a:off x="3329832" y="2589207"/>
            <a:ext cx="3642082" cy="4078212"/>
          </a:xfrm>
          <a:prstGeom prst="rect">
            <a:avLst/>
          </a:prstGeom>
          <a:solidFill>
            <a:srgbClr val="FFF5D5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Fabric Multi-tenant Environment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Entra Id Tenant Owned by ISV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FE5607-188D-5129-023E-363D3C24EAC5}"/>
              </a:ext>
            </a:extLst>
          </p:cNvPr>
          <p:cNvSpPr/>
          <p:nvPr/>
        </p:nvSpPr>
        <p:spPr>
          <a:xfrm>
            <a:off x="952650" y="4398823"/>
            <a:ext cx="1171782" cy="992218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Custom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Multitenant Application</a:t>
            </a:r>
            <a:endParaRPr lang="en-US" sz="900" b="1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4C84E-2443-0D7C-A864-62DF71E26A45}"/>
              </a:ext>
            </a:extLst>
          </p:cNvPr>
          <p:cNvGrpSpPr/>
          <p:nvPr/>
        </p:nvGrpSpPr>
        <p:grpSpPr>
          <a:xfrm>
            <a:off x="6753850" y="3275205"/>
            <a:ext cx="2072586" cy="846418"/>
            <a:chOff x="7203212" y="3248004"/>
            <a:chExt cx="2072586" cy="8799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29006D8-CF42-395D-6AFB-A4CE3D6D3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03212" y="364506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C4153B3-5459-78CD-7A74-9C9D7F50E33F}"/>
                </a:ext>
              </a:extLst>
            </p:cNvPr>
            <p:cNvGrpSpPr/>
            <p:nvPr/>
          </p:nvGrpSpPr>
          <p:grpSpPr>
            <a:xfrm>
              <a:off x="8324597" y="3248004"/>
              <a:ext cx="951201" cy="879992"/>
              <a:chOff x="2159489" y="1527178"/>
              <a:chExt cx="1258156" cy="1183938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3E98069-F55E-1726-A7CD-50A159A605C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17 users</a:t>
                </a:r>
              </a:p>
            </p:txBody>
          </p:sp>
          <p:pic>
            <p:nvPicPr>
              <p:cNvPr id="87" name="Graphic 86" descr="Users">
                <a:extLst>
                  <a:ext uri="{FF2B5EF4-FFF2-40B4-BE49-F238E27FC236}">
                    <a16:creationId xmlns:a16="http://schemas.microsoft.com/office/drawing/2014/main" id="{4BE15647-B145-7CA0-F963-F5D784951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7A3F0F8-4933-C377-EF33-2FA0BB76EB28}"/>
              </a:ext>
            </a:extLst>
          </p:cNvPr>
          <p:cNvGrpSpPr/>
          <p:nvPr/>
        </p:nvGrpSpPr>
        <p:grpSpPr>
          <a:xfrm>
            <a:off x="6737641" y="4556645"/>
            <a:ext cx="2072586" cy="846418"/>
            <a:chOff x="7187003" y="4529444"/>
            <a:chExt cx="2072586" cy="879992"/>
          </a:xfrm>
        </p:grpSpPr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2565D8-7D1C-40BA-52FA-69FB1C614E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492650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68863A2-165A-0010-3284-A46F19F1D64F}"/>
                </a:ext>
              </a:extLst>
            </p:cNvPr>
            <p:cNvGrpSpPr/>
            <p:nvPr/>
          </p:nvGrpSpPr>
          <p:grpSpPr>
            <a:xfrm>
              <a:off x="8308388" y="4529444"/>
              <a:ext cx="951201" cy="879992"/>
              <a:chOff x="2159489" y="1527178"/>
              <a:chExt cx="1258156" cy="1183938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E25A693E-43B8-E200-D84C-21D04B0C4A83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85 users</a:t>
                </a:r>
              </a:p>
            </p:txBody>
          </p:sp>
          <p:pic>
            <p:nvPicPr>
              <p:cNvPr id="89" name="Graphic 88" descr="Users">
                <a:extLst>
                  <a:ext uri="{FF2B5EF4-FFF2-40B4-BE49-F238E27FC236}">
                    <a16:creationId xmlns:a16="http://schemas.microsoft.com/office/drawing/2014/main" id="{ABEE8311-AA74-EE30-92EF-79B36E45A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408893C-0390-B522-38BD-067B06D2F4DC}"/>
              </a:ext>
            </a:extLst>
          </p:cNvPr>
          <p:cNvGrpSpPr/>
          <p:nvPr/>
        </p:nvGrpSpPr>
        <p:grpSpPr>
          <a:xfrm>
            <a:off x="6748151" y="5728596"/>
            <a:ext cx="2072586" cy="846418"/>
            <a:chOff x="7187003" y="5806495"/>
            <a:chExt cx="2072586" cy="879992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ACEE425F-19E1-02BF-30B0-39EB5F5BAE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6203554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F3CAA2B-99A3-293C-6319-62B823719795}"/>
                </a:ext>
              </a:extLst>
            </p:cNvPr>
            <p:cNvGrpSpPr/>
            <p:nvPr/>
          </p:nvGrpSpPr>
          <p:grpSpPr>
            <a:xfrm>
              <a:off x="8308388" y="5806495"/>
              <a:ext cx="951201" cy="879992"/>
              <a:chOff x="2159489" y="1527178"/>
              <a:chExt cx="1258156" cy="118393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299DFC0-E86D-509D-DA21-59E28F0E744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N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450 users</a:t>
                </a:r>
              </a:p>
            </p:txBody>
          </p:sp>
          <p:pic>
            <p:nvPicPr>
              <p:cNvPr id="93" name="Graphic 92" descr="Users">
                <a:extLst>
                  <a:ext uri="{FF2B5EF4-FFF2-40B4-BE49-F238E27FC236}">
                    <a16:creationId xmlns:a16="http://schemas.microsoft.com/office/drawing/2014/main" id="{F59D49F4-A643-34E1-BB5C-EA6FC8ED5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29B8153-9227-F409-E8BC-BEF9123FCED3}"/>
              </a:ext>
            </a:extLst>
          </p:cNvPr>
          <p:cNvGrpSpPr/>
          <p:nvPr/>
        </p:nvGrpSpPr>
        <p:grpSpPr>
          <a:xfrm>
            <a:off x="2124432" y="3140696"/>
            <a:ext cx="4588323" cy="1726972"/>
            <a:chOff x="2135189" y="2740059"/>
            <a:chExt cx="4577566" cy="1814721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8C1615F-1155-5FE6-A38E-B3AE5A228C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189" y="3296374"/>
              <a:ext cx="1442140" cy="1258406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B1120A-9D2B-5131-245D-F9F9F57661FC}"/>
                </a:ext>
              </a:extLst>
            </p:cNvPr>
            <p:cNvSpPr/>
            <p:nvPr/>
          </p:nvSpPr>
          <p:spPr bwMode="auto">
            <a:xfrm>
              <a:off x="3633627" y="2740059"/>
              <a:ext cx="3079128" cy="10674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9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Customer 1 Tenant Workspace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DBDA1E3-7A75-8438-8C73-ABCB5DBC1593}"/>
              </a:ext>
            </a:extLst>
          </p:cNvPr>
          <p:cNvGrpSpPr/>
          <p:nvPr/>
        </p:nvGrpSpPr>
        <p:grpSpPr>
          <a:xfrm>
            <a:off x="5241062" y="3390756"/>
            <a:ext cx="631940" cy="670205"/>
            <a:chOff x="6295914" y="1428878"/>
            <a:chExt cx="1693119" cy="182535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9F158E8-0781-5988-AEEE-31D18BFFA345}"/>
                </a:ext>
              </a:extLst>
            </p:cNvPr>
            <p:cNvSpPr/>
            <p:nvPr/>
          </p:nvSpPr>
          <p:spPr bwMode="auto">
            <a:xfrm>
              <a:off x="6295914" y="1428878"/>
              <a:ext cx="1693119" cy="182535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Semantic Model</a:t>
              </a:r>
            </a:p>
          </p:txBody>
        </p:sp>
        <p:pic>
          <p:nvPicPr>
            <p:cNvPr id="83" name="Picture 82" descr="A white square with purple dots&#10;&#10;Description automatically generated">
              <a:extLst>
                <a:ext uri="{FF2B5EF4-FFF2-40B4-BE49-F238E27FC236}">
                  <a16:creationId xmlns:a16="http://schemas.microsoft.com/office/drawing/2014/main" id="{0298094C-B458-9AC0-3DEA-0F5C23AE4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6779" y="1536648"/>
              <a:ext cx="1311387" cy="130089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F82C22-ADB1-429F-430A-6FAED6D4560A}"/>
              </a:ext>
            </a:extLst>
          </p:cNvPr>
          <p:cNvGrpSpPr/>
          <p:nvPr/>
        </p:nvGrpSpPr>
        <p:grpSpPr>
          <a:xfrm>
            <a:off x="5957622" y="3390756"/>
            <a:ext cx="633794" cy="670205"/>
            <a:chOff x="6503915" y="831583"/>
            <a:chExt cx="1229935" cy="1325994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7D37769-B2F6-27AF-9D10-614D8AEFB827}"/>
                </a:ext>
              </a:extLst>
            </p:cNvPr>
            <p:cNvSpPr/>
            <p:nvPr/>
          </p:nvSpPr>
          <p:spPr bwMode="auto">
            <a:xfrm>
              <a:off x="6503915" y="83158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Report</a:t>
              </a:r>
            </a:p>
          </p:txBody>
        </p:sp>
        <p:pic>
          <p:nvPicPr>
            <p:cNvPr id="80" name="Picture 79" descr="A white square with a graph&#10;&#10;Description automatically generated">
              <a:extLst>
                <a:ext uri="{FF2B5EF4-FFF2-40B4-BE49-F238E27FC236}">
                  <a16:creationId xmlns:a16="http://schemas.microsoft.com/office/drawing/2014/main" id="{72928887-5C73-0E57-9704-F487230FE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565" y="904155"/>
              <a:ext cx="952633" cy="948822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3D4FA69-5F06-1AF4-AA1B-FA42A0943D2E}"/>
              </a:ext>
            </a:extLst>
          </p:cNvPr>
          <p:cNvGrpSpPr/>
          <p:nvPr/>
        </p:nvGrpSpPr>
        <p:grpSpPr>
          <a:xfrm>
            <a:off x="4515294" y="3390756"/>
            <a:ext cx="635579" cy="674063"/>
            <a:chOff x="1943154" y="2871362"/>
            <a:chExt cx="1229935" cy="132599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3DC263C-EB78-44C7-3B04-C95769CD0639}"/>
                </a:ext>
              </a:extLst>
            </p:cNvPr>
            <p:cNvSpPr/>
            <p:nvPr/>
          </p:nvSpPr>
          <p:spPr bwMode="auto">
            <a:xfrm>
              <a:off x="1943154" y="2871362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Notebook</a:t>
              </a:r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7" name="Picture 76" descr="A white book with a green symbol&#10;&#10;Description automatically generated">
              <a:extLst>
                <a:ext uri="{FF2B5EF4-FFF2-40B4-BE49-F238E27FC236}">
                  <a16:creationId xmlns:a16="http://schemas.microsoft.com/office/drawing/2014/main" id="{7DFC167C-C30D-62C9-477D-3C563D6C9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6583" y="3033143"/>
              <a:ext cx="838189" cy="834835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A8BAB7-C268-D61B-D2EF-27DA6DAE5ED1}"/>
              </a:ext>
            </a:extLst>
          </p:cNvPr>
          <p:cNvGrpSpPr/>
          <p:nvPr/>
        </p:nvGrpSpPr>
        <p:grpSpPr>
          <a:xfrm>
            <a:off x="3793166" y="3390756"/>
            <a:ext cx="631940" cy="670205"/>
            <a:chOff x="540799" y="2865453"/>
            <a:chExt cx="1229935" cy="132599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E4CF839-0E47-6B28-9C53-1ABFD203C42F}"/>
                </a:ext>
              </a:extLst>
            </p:cNvPr>
            <p:cNvSpPr/>
            <p:nvPr/>
          </p:nvSpPr>
          <p:spPr bwMode="auto">
            <a:xfrm>
              <a:off x="540799" y="286545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Lakehouse</a:t>
              </a:r>
            </a:p>
          </p:txBody>
        </p:sp>
        <p:pic>
          <p:nvPicPr>
            <p:cNvPr id="56" name="Picture 55" descr="A blue and white sign with waves&#10;&#10;Description automatically generated">
              <a:extLst>
                <a:ext uri="{FF2B5EF4-FFF2-40B4-BE49-F238E27FC236}">
                  <a16:creationId xmlns:a16="http://schemas.microsoft.com/office/drawing/2014/main" id="{B35FBEAD-5380-B43D-A074-A37B953D2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53" y="2962982"/>
              <a:ext cx="908459" cy="904825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4918840-70CB-D596-AE5E-2BCB1A14F261}"/>
              </a:ext>
            </a:extLst>
          </p:cNvPr>
          <p:cNvGrpSpPr/>
          <p:nvPr/>
        </p:nvGrpSpPr>
        <p:grpSpPr>
          <a:xfrm>
            <a:off x="2124432" y="4315144"/>
            <a:ext cx="4607264" cy="1016491"/>
            <a:chOff x="2310555" y="3914294"/>
            <a:chExt cx="4607264" cy="1016491"/>
          </a:xfrm>
        </p:grpSpPr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B713A369-90A5-ABD1-1AE6-803351A697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0555" y="4447709"/>
              <a:ext cx="1452897" cy="26493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B762C2E1-31CC-40D1-322A-A7CB38021669}"/>
                </a:ext>
              </a:extLst>
            </p:cNvPr>
            <p:cNvGrpSpPr/>
            <p:nvPr/>
          </p:nvGrpSpPr>
          <p:grpSpPr>
            <a:xfrm>
              <a:off x="3838691" y="3914294"/>
              <a:ext cx="3079128" cy="1016491"/>
              <a:chOff x="503131" y="2382842"/>
              <a:chExt cx="3738670" cy="1254645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69BD327-0A67-77B9-9E7C-EFC7977F3A07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2 Tenant Workspace</a:t>
                </a:r>
              </a:p>
            </p:txBody>
          </p: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5A8830B2-5E69-3F0D-350C-7E7BA870772F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148A0524-BB75-5ECA-4B86-416B2B2A7B24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08" name="Picture 107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E3A99E29-1D4D-B256-D6AA-BC4C0BE989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2218DA6-EBD1-DAEB-7E51-33BADE5C6A7D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42FBAB4-BDEF-43DA-DD4A-7DFEDDF1D551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06" name="Picture 105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04CF1201-6E2D-039C-291D-63EDF501ED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B972A861-8352-5146-4311-58494E7A4ADF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CAFA7E8A-C78F-734F-C104-9BF374566998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03" name="Picture 102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75F41BF0-47F3-531B-322D-CC163A2F88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88A71807-CC9B-0FAA-D6CB-8052D6FDA3D6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6F33FDDB-8594-A5AC-63E7-3551D87639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01" name="Picture 100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ABBC28F3-23B5-15B7-D806-EE54A39819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AF5AF80-A293-6538-AFA8-940165D0EC4A}"/>
              </a:ext>
            </a:extLst>
          </p:cNvPr>
          <p:cNvGrpSpPr/>
          <p:nvPr/>
        </p:nvGrpSpPr>
        <p:grpSpPr>
          <a:xfrm>
            <a:off x="2130458" y="4889384"/>
            <a:ext cx="4600946" cy="1585282"/>
            <a:chOff x="2316581" y="4488534"/>
            <a:chExt cx="4600946" cy="1585282"/>
          </a:xfrm>
        </p:grpSpPr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B52DADCB-D6A3-2710-46D7-96251A8FD09C}"/>
                </a:ext>
              </a:extLst>
            </p:cNvPr>
            <p:cNvCxnSpPr>
              <a:cxnSpLocks/>
            </p:cNvCxnSpPr>
            <p:nvPr/>
          </p:nvCxnSpPr>
          <p:spPr>
            <a:xfrm>
              <a:off x="2316581" y="4488534"/>
              <a:ext cx="1436114" cy="971718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07009EB3-B93B-4651-3411-2AC1220B4CF3}"/>
                </a:ext>
              </a:extLst>
            </p:cNvPr>
            <p:cNvGrpSpPr/>
            <p:nvPr/>
          </p:nvGrpSpPr>
          <p:grpSpPr>
            <a:xfrm>
              <a:off x="3838399" y="5057325"/>
              <a:ext cx="3079128" cy="1016491"/>
              <a:chOff x="503131" y="2382842"/>
              <a:chExt cx="3738670" cy="1254645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820B562C-73C3-811F-F6F8-3DDCD19D9FD0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N Tenant Workspace</a:t>
                </a:r>
              </a:p>
            </p:txBody>
          </p: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D893399D-9992-CEBA-F6E5-1E37A3639B68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EB3C85F2-ECF8-C412-E419-B8B31D2785B0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22" name="Picture 121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04B54F7D-11CC-B3C6-9A79-88796345CA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774F990-B2FF-B6F6-9E9D-E6AAA98CC44B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6DB1C89C-19C4-13A7-CD17-BC14768406F9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20" name="Picture 119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5D1CE6F3-865C-BB2F-280C-481943D548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316101AA-118D-C469-823E-57F07DC5FF6D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3666615D-610B-11A1-FFCD-8FF47D2B3916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18" name="Picture 117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C7D425B0-EC40-910C-95B9-1490EC7037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1297F3CB-5733-FEA3-CC33-7779B594F4DC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1DFAB286-2547-E03B-17CF-EFA13662C5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16" name="Picture 115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940BF661-173C-66E1-B945-98A0A475D5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3223005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F45B-BD81-CE1C-06E0-C81C61F6A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73E80C19-C6DB-F2E6-1E20-294815AD0847}"/>
              </a:ext>
            </a:extLst>
          </p:cNvPr>
          <p:cNvSpPr/>
          <p:nvPr/>
        </p:nvSpPr>
        <p:spPr bwMode="auto">
          <a:xfrm>
            <a:off x="320677" y="2300748"/>
            <a:ext cx="11704175" cy="46211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338FB4-434A-8171-1DBB-64A2814E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 for Multitenant Scenario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1D3873-6FB8-2529-7B40-134CC2750C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331" y="911683"/>
            <a:ext cx="11604521" cy="1523494"/>
          </a:xfrm>
        </p:spPr>
        <p:txBody>
          <a:bodyPr/>
          <a:lstStyle/>
          <a:p>
            <a:r>
              <a:rPr lang="en-US" sz="1400" dirty="0"/>
              <a:t>High-level architecture for CI/CD with multiple target workspaces</a:t>
            </a:r>
          </a:p>
          <a:p>
            <a:pPr lvl="1"/>
            <a:r>
              <a:rPr lang="en-US" sz="1200" dirty="0"/>
              <a:t>Changes are propagated to </a:t>
            </a:r>
            <a:r>
              <a:rPr lang="en-US" sz="1050" b="1" dirty="0">
                <a:solidFill>
                  <a:srgbClr val="8A0000"/>
                </a:solidFill>
              </a:rPr>
              <a:t>DEV</a:t>
            </a:r>
            <a:r>
              <a:rPr lang="en-US" sz="1200" dirty="0"/>
              <a:t> workspace using feature workspaces and pull requests</a:t>
            </a:r>
          </a:p>
          <a:p>
            <a:pPr lvl="1"/>
            <a:r>
              <a:rPr lang="en-US" sz="1200" dirty="0"/>
              <a:t>Changes pushed from </a:t>
            </a:r>
            <a:r>
              <a:rPr lang="en-US" sz="1050" b="1" dirty="0">
                <a:solidFill>
                  <a:srgbClr val="8A0000"/>
                </a:solidFill>
              </a:rPr>
              <a:t>DEV</a:t>
            </a:r>
            <a:r>
              <a:rPr lang="en-US" sz="1200" dirty="0"/>
              <a:t> to </a:t>
            </a:r>
            <a:r>
              <a:rPr lang="en-US" sz="1050" b="1" dirty="0">
                <a:solidFill>
                  <a:srgbClr val="8A0000"/>
                </a:solidFill>
              </a:rPr>
              <a:t>TEST</a:t>
            </a:r>
            <a:r>
              <a:rPr lang="en-US" sz="1200" dirty="0"/>
              <a:t> to </a:t>
            </a:r>
            <a:r>
              <a:rPr lang="en-US" sz="1050" b="1" dirty="0">
                <a:solidFill>
                  <a:srgbClr val="8A0000"/>
                </a:solidFill>
              </a:rPr>
              <a:t>PROD</a:t>
            </a:r>
            <a:r>
              <a:rPr lang="en-US" sz="1200" dirty="0"/>
              <a:t> during testing and approval process</a:t>
            </a:r>
          </a:p>
          <a:p>
            <a:pPr lvl="1"/>
            <a:r>
              <a:rPr lang="en-US" sz="1200" dirty="0"/>
              <a:t>Create customer tenants by running </a:t>
            </a:r>
            <a:r>
              <a:rPr lang="en-US" sz="1050" b="1" dirty="0">
                <a:solidFill>
                  <a:srgbClr val="8A0000"/>
                </a:solidFill>
              </a:rPr>
              <a:t>DEPLOY</a:t>
            </a:r>
            <a:r>
              <a:rPr lang="en-US" sz="1200" dirty="0"/>
              <a:t> workflow from </a:t>
            </a:r>
            <a:r>
              <a:rPr lang="en-US" sz="1200" b="1" dirty="0">
                <a:solidFill>
                  <a:srgbClr val="8A0000"/>
                </a:solidFill>
              </a:rPr>
              <a:t>PROD</a:t>
            </a:r>
          </a:p>
          <a:p>
            <a:pPr lvl="1"/>
            <a:r>
              <a:rPr lang="en-US" sz="1200" dirty="0"/>
              <a:t>Update customer tenants by running </a:t>
            </a:r>
            <a:r>
              <a:rPr lang="en-US" sz="1050" b="1" dirty="0">
                <a:solidFill>
                  <a:srgbClr val="8A0000"/>
                </a:solidFill>
              </a:rPr>
              <a:t>UPDATE</a:t>
            </a:r>
            <a:r>
              <a:rPr lang="en-US" sz="1200" dirty="0"/>
              <a:t> workflow from </a:t>
            </a:r>
            <a:r>
              <a:rPr lang="en-US" sz="1050" b="1" dirty="0">
                <a:solidFill>
                  <a:srgbClr val="8A0000"/>
                </a:solidFill>
              </a:rPr>
              <a:t>PROD</a:t>
            </a:r>
            <a:endParaRPr lang="en-US" sz="1200" b="1" dirty="0">
              <a:solidFill>
                <a:srgbClr val="8A0000"/>
              </a:solidFill>
            </a:endParaRPr>
          </a:p>
          <a:p>
            <a:pPr lvl="1"/>
            <a:endParaRPr lang="en-US" sz="12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127C4AB-F793-B501-80A9-8EF1DA417F04}"/>
              </a:ext>
            </a:extLst>
          </p:cNvPr>
          <p:cNvGrpSpPr/>
          <p:nvPr/>
        </p:nvGrpSpPr>
        <p:grpSpPr>
          <a:xfrm>
            <a:off x="10394251" y="3218344"/>
            <a:ext cx="1433990" cy="1005914"/>
            <a:chOff x="9170468" y="1820410"/>
            <a:chExt cx="1599204" cy="112180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719C577-E89A-1284-FD45-0281C498B77D}"/>
                </a:ext>
              </a:extLst>
            </p:cNvPr>
            <p:cNvSpPr/>
            <p:nvPr/>
          </p:nvSpPr>
          <p:spPr bwMode="auto">
            <a:xfrm>
              <a:off x="9170468" y="1820410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1 Workspace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56DBE19-93AC-224A-90A3-F443C65E1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89238" y="2003615"/>
              <a:ext cx="1567758" cy="90589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EE89C40-DC32-CC48-2F8A-3FE747C78045}"/>
              </a:ext>
            </a:extLst>
          </p:cNvPr>
          <p:cNvGrpSpPr/>
          <p:nvPr/>
        </p:nvGrpSpPr>
        <p:grpSpPr>
          <a:xfrm>
            <a:off x="10394251" y="4508228"/>
            <a:ext cx="1433990" cy="1005914"/>
            <a:chOff x="9157792" y="3176022"/>
            <a:chExt cx="1599204" cy="112180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7E26349-90D9-3A4C-EC83-E81E092E9BFF}"/>
                </a:ext>
              </a:extLst>
            </p:cNvPr>
            <p:cNvSpPr/>
            <p:nvPr/>
          </p:nvSpPr>
          <p:spPr bwMode="auto">
            <a:xfrm>
              <a:off x="9157792" y="3176022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2 Workspace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4F2F651-CA55-3F80-7113-3743357C2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3359227"/>
              <a:ext cx="1567758" cy="90589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F684E14-2D2A-EAA7-AE05-DF5F847F75EE}"/>
              </a:ext>
            </a:extLst>
          </p:cNvPr>
          <p:cNvGrpSpPr/>
          <p:nvPr/>
        </p:nvGrpSpPr>
        <p:grpSpPr>
          <a:xfrm>
            <a:off x="10394251" y="5798111"/>
            <a:ext cx="1433990" cy="1005914"/>
            <a:chOff x="9157792" y="4510893"/>
            <a:chExt cx="1599204" cy="112180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8FDCB06-3F75-A1B3-36C5-A79783633E49}"/>
                </a:ext>
              </a:extLst>
            </p:cNvPr>
            <p:cNvSpPr/>
            <p:nvPr/>
          </p:nvSpPr>
          <p:spPr bwMode="auto">
            <a:xfrm>
              <a:off x="9157792" y="4510893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N Workspace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7575B89-AB1E-855A-6F2D-24F39EC51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4694098"/>
              <a:ext cx="1567758" cy="90589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B93A22-4A19-0D7F-2ACB-BDE1B3B4DB95}"/>
              </a:ext>
            </a:extLst>
          </p:cNvPr>
          <p:cNvGrpSpPr/>
          <p:nvPr/>
        </p:nvGrpSpPr>
        <p:grpSpPr>
          <a:xfrm>
            <a:off x="8988726" y="4707790"/>
            <a:ext cx="1355408" cy="623485"/>
            <a:chOff x="7746116" y="3138774"/>
            <a:chExt cx="1511568" cy="69531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40823B1F-430E-2872-8182-EF467E43BB0B}"/>
                </a:ext>
              </a:extLst>
            </p:cNvPr>
            <p:cNvSpPr/>
            <p:nvPr/>
          </p:nvSpPr>
          <p:spPr>
            <a:xfrm>
              <a:off x="7746116" y="3345803"/>
              <a:ext cx="1511568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3EC9C127-394A-39B1-4F11-247473F4E60C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1077FD7-2884-5210-E524-12ABC3E3F4BE}"/>
              </a:ext>
            </a:extLst>
          </p:cNvPr>
          <p:cNvGrpSpPr/>
          <p:nvPr/>
        </p:nvGrpSpPr>
        <p:grpSpPr>
          <a:xfrm>
            <a:off x="8956618" y="3955016"/>
            <a:ext cx="1465305" cy="623485"/>
            <a:chOff x="7732874" y="3138774"/>
            <a:chExt cx="1634127" cy="69531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808D61A7-6143-FF29-31B7-422EAD326A37}"/>
                </a:ext>
              </a:extLst>
            </p:cNvPr>
            <p:cNvSpPr/>
            <p:nvPr/>
          </p:nvSpPr>
          <p:spPr>
            <a:xfrm rot="20164903">
              <a:off x="7732874" y="3322511"/>
              <a:ext cx="1634127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064760B-4BF7-BF46-2A27-D1C29BD87A19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311990B-10AB-8CB7-6D3A-0234C1FFA32F}"/>
              </a:ext>
            </a:extLst>
          </p:cNvPr>
          <p:cNvGrpSpPr/>
          <p:nvPr/>
        </p:nvGrpSpPr>
        <p:grpSpPr>
          <a:xfrm>
            <a:off x="8968912" y="5483821"/>
            <a:ext cx="1373841" cy="623485"/>
            <a:chOff x="7709086" y="3138774"/>
            <a:chExt cx="1532125" cy="695319"/>
          </a:xfrm>
        </p:grpSpPr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C6E9EFEE-C0E8-4DBA-7196-77AB1798F864}"/>
                </a:ext>
              </a:extLst>
            </p:cNvPr>
            <p:cNvSpPr/>
            <p:nvPr/>
          </p:nvSpPr>
          <p:spPr>
            <a:xfrm rot="1096524">
              <a:off x="7709086" y="3338449"/>
              <a:ext cx="1532125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3C14CCEB-C301-4647-4911-12A724E090D8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BCD9180-C827-6F10-8808-3383E2A82B74}"/>
              </a:ext>
            </a:extLst>
          </p:cNvPr>
          <p:cNvGrpSpPr/>
          <p:nvPr/>
        </p:nvGrpSpPr>
        <p:grpSpPr>
          <a:xfrm>
            <a:off x="4438439" y="2829932"/>
            <a:ext cx="670652" cy="1962908"/>
            <a:chOff x="3096230" y="2456361"/>
            <a:chExt cx="794609" cy="2388555"/>
          </a:xfrm>
          <a:solidFill>
            <a:schemeClr val="accent6">
              <a:lumMod val="50000"/>
            </a:schemeClr>
          </a:solidFill>
        </p:grpSpPr>
        <p:sp>
          <p:nvSpPr>
            <p:cNvPr id="68" name="Arrow: Right 67">
              <a:extLst>
                <a:ext uri="{FF2B5EF4-FFF2-40B4-BE49-F238E27FC236}">
                  <a16:creationId xmlns:a16="http://schemas.microsoft.com/office/drawing/2014/main" id="{96D12088-4CA4-6F00-1C09-0A4F89F3E4B6}"/>
                </a:ext>
              </a:extLst>
            </p:cNvPr>
            <p:cNvSpPr/>
            <p:nvPr/>
          </p:nvSpPr>
          <p:spPr>
            <a:xfrm rot="3083963">
              <a:off x="2233053" y="3497079"/>
              <a:ext cx="2388555" cy="307119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457A39AE-4BFE-FF87-ACF2-3DE7B464DD44}"/>
                </a:ext>
              </a:extLst>
            </p:cNvPr>
            <p:cNvSpPr/>
            <p:nvPr/>
          </p:nvSpPr>
          <p:spPr>
            <a:xfrm>
              <a:off x="3096230" y="3494084"/>
              <a:ext cx="79460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/>
                <a:t>Custom</a:t>
              </a:r>
            </a:p>
            <a:p>
              <a:pPr algn="ctr"/>
              <a:r>
                <a:rPr lang="en-US" sz="800" b="1" dirty="0"/>
                <a:t>Export</a:t>
              </a:r>
            </a:p>
            <a:p>
              <a:pPr algn="ctr"/>
              <a:r>
                <a:rPr lang="en-US" sz="800" b="1" dirty="0"/>
                <a:t>Logic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29A5708-CB58-0C44-10C8-0BE9A11C1166}"/>
              </a:ext>
            </a:extLst>
          </p:cNvPr>
          <p:cNvGrpSpPr/>
          <p:nvPr/>
        </p:nvGrpSpPr>
        <p:grpSpPr>
          <a:xfrm>
            <a:off x="5626701" y="3488098"/>
            <a:ext cx="686838" cy="1225379"/>
            <a:chOff x="4958972" y="3266253"/>
            <a:chExt cx="813789" cy="1491097"/>
          </a:xfrm>
          <a:solidFill>
            <a:schemeClr val="accent6">
              <a:lumMod val="50000"/>
            </a:schemeClr>
          </a:solidFill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6228A1BB-095C-31C0-26DC-BDC640496E93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A15BC40E-3DF9-CF9B-C980-91086E372CCC}"/>
                </a:ext>
              </a:extLst>
            </p:cNvPr>
            <p:cNvSpPr/>
            <p:nvPr/>
          </p:nvSpPr>
          <p:spPr>
            <a:xfrm>
              <a:off x="4958972" y="3568092"/>
              <a:ext cx="813789" cy="634366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</a:t>
              </a:r>
            </a:p>
            <a:p>
              <a:pPr algn="ctr"/>
              <a:r>
                <a:rPr lang="en-US" sz="700" b="1" dirty="0"/>
                <a:t>Import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D761835-C6BE-7E7D-AE58-6760712B0A71}"/>
              </a:ext>
            </a:extLst>
          </p:cNvPr>
          <p:cNvGrpSpPr/>
          <p:nvPr/>
        </p:nvGrpSpPr>
        <p:grpSpPr>
          <a:xfrm>
            <a:off x="3184049" y="2461117"/>
            <a:ext cx="1192444" cy="1009039"/>
            <a:chOff x="883076" y="1526449"/>
            <a:chExt cx="1562529" cy="1357924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B1FCCAF-0937-4642-3608-D39EC94FB3F1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79386F09-CAC5-CA7C-26BE-DECB431C34A1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F3278830-78A7-67BC-CBEE-7BBF6004F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5C36AC3-2FD1-CDDC-2D7F-2A5ECD52E755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3D1E8AB6-8E0D-80FF-9417-AF1DD1384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7517" y="4605311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6" name="Group 95">
            <a:extLst>
              <a:ext uri="{FF2B5EF4-FFF2-40B4-BE49-F238E27FC236}">
                <a16:creationId xmlns:a16="http://schemas.microsoft.com/office/drawing/2014/main" id="{C4C52404-8D30-5A39-395D-28A23DFA330F}"/>
              </a:ext>
            </a:extLst>
          </p:cNvPr>
          <p:cNvGrpSpPr/>
          <p:nvPr/>
        </p:nvGrpSpPr>
        <p:grpSpPr>
          <a:xfrm>
            <a:off x="511277" y="3764148"/>
            <a:ext cx="1923213" cy="1259888"/>
            <a:chOff x="153319" y="1451872"/>
            <a:chExt cx="1408499" cy="1322288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58BB4DB-F97D-1F46-A223-BB31DDE5EE9F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B68223DF-6718-BA5A-973B-9E8F447E8DEA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74644F54-ED95-8E0C-216D-E429AA857A1B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5AE2FFE8-3A6C-F639-1F78-C2D960D92F57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02" name="Picture 101">
                  <a:extLst>
                    <a:ext uri="{FF2B5EF4-FFF2-40B4-BE49-F238E27FC236}">
                      <a16:creationId xmlns:a16="http://schemas.microsoft.com/office/drawing/2014/main" id="{A6650D2C-3165-F286-610E-355E66A711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C5E8CC7F-7881-64E9-7643-BD89F97CD2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AF8E81F-719C-6E41-72A8-754A4DACB860}"/>
              </a:ext>
            </a:extLst>
          </p:cNvPr>
          <p:cNvSpPr/>
          <p:nvPr/>
        </p:nvSpPr>
        <p:spPr bwMode="auto">
          <a:xfrm>
            <a:off x="2437089" y="4299786"/>
            <a:ext cx="2118434" cy="148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main Branch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CDDBE823-7866-E33D-0E15-848E7891352C}"/>
              </a:ext>
            </a:extLst>
          </p:cNvPr>
          <p:cNvGrpSpPr/>
          <p:nvPr/>
        </p:nvGrpSpPr>
        <p:grpSpPr>
          <a:xfrm>
            <a:off x="3327201" y="3484098"/>
            <a:ext cx="789807" cy="1107198"/>
            <a:chOff x="3278420" y="2529374"/>
            <a:chExt cx="1034930" cy="1391768"/>
          </a:xfrm>
        </p:grpSpPr>
        <p:sp>
          <p:nvSpPr>
            <p:cNvPr id="105" name="Arrow: Right 104">
              <a:extLst>
                <a:ext uri="{FF2B5EF4-FFF2-40B4-BE49-F238E27FC236}">
                  <a16:creationId xmlns:a16="http://schemas.microsoft.com/office/drawing/2014/main" id="{A39DF6C0-A26F-E3DC-F699-D0DE695EBEB0}"/>
                </a:ext>
              </a:extLst>
            </p:cNvPr>
            <p:cNvSpPr/>
            <p:nvPr/>
          </p:nvSpPr>
          <p:spPr>
            <a:xfrm rot="5400000">
              <a:off x="2937761" y="3079158"/>
              <a:ext cx="1376026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6" name="Arrow: Right 105">
              <a:extLst>
                <a:ext uri="{FF2B5EF4-FFF2-40B4-BE49-F238E27FC236}">
                  <a16:creationId xmlns:a16="http://schemas.microsoft.com/office/drawing/2014/main" id="{81F9DEED-D709-F4A9-7641-248AF405D090}"/>
                </a:ext>
              </a:extLst>
            </p:cNvPr>
            <p:cNvSpPr/>
            <p:nvPr/>
          </p:nvSpPr>
          <p:spPr>
            <a:xfrm rot="16200000">
              <a:off x="3290805" y="3071287"/>
              <a:ext cx="1391768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428D462E-A183-E019-A7C1-5CCD871BB4B7}"/>
                </a:ext>
              </a:extLst>
            </p:cNvPr>
            <p:cNvSpPr/>
            <p:nvPr/>
          </p:nvSpPr>
          <p:spPr>
            <a:xfrm>
              <a:off x="3278420" y="2881402"/>
              <a:ext cx="1034930" cy="524628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GIT Integrated Serialization</a:t>
              </a:r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0B84732C-1E36-8564-17F5-55EA82A63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969" y="4632414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9" name="Arrow: Right 108">
            <a:extLst>
              <a:ext uri="{FF2B5EF4-FFF2-40B4-BE49-F238E27FC236}">
                <a16:creationId xmlns:a16="http://schemas.microsoft.com/office/drawing/2014/main" id="{9B9C89FF-BE69-D995-3B33-7CBCA676FAEF}"/>
              </a:ext>
            </a:extLst>
          </p:cNvPr>
          <p:cNvSpPr/>
          <p:nvPr/>
        </p:nvSpPr>
        <p:spPr bwMode="auto">
          <a:xfrm>
            <a:off x="1962404" y="4632414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5D1E30F-80BC-D2AF-5B39-39A86A2CB0DF}"/>
              </a:ext>
            </a:extLst>
          </p:cNvPr>
          <p:cNvGrpSpPr/>
          <p:nvPr/>
        </p:nvGrpSpPr>
        <p:grpSpPr>
          <a:xfrm>
            <a:off x="511277" y="5019373"/>
            <a:ext cx="1923213" cy="1259888"/>
            <a:chOff x="153319" y="1451872"/>
            <a:chExt cx="1408499" cy="1322288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F563A811-2ED4-4F6D-7FA1-45C1AF129C35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15A85627-E6AE-7139-9DA6-6E6DC576FBC0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C01B4FE0-311D-76A8-4FD0-63C0330211DF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F9A291F1-991B-0CCA-1F08-E9BDC3D8BF50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16" name="Picture 115">
                  <a:extLst>
                    <a:ext uri="{FF2B5EF4-FFF2-40B4-BE49-F238E27FC236}">
                      <a16:creationId xmlns:a16="http://schemas.microsoft.com/office/drawing/2014/main" id="{F4B7C39D-D3FC-239D-BF76-82516E22B7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EA88E7C-63E8-5667-0277-027D920357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7" name="Arrow: Right 116">
            <a:extLst>
              <a:ext uri="{FF2B5EF4-FFF2-40B4-BE49-F238E27FC236}">
                <a16:creationId xmlns:a16="http://schemas.microsoft.com/office/drawing/2014/main" id="{DFFB71FF-B8CE-C434-570F-E6E094BAF856}"/>
              </a:ext>
            </a:extLst>
          </p:cNvPr>
          <p:cNvSpPr/>
          <p:nvPr/>
        </p:nvSpPr>
        <p:spPr bwMode="auto">
          <a:xfrm>
            <a:off x="1915104" y="5310939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BC9DD7E-5EB9-7299-007E-B2ABD0E64B81}"/>
              </a:ext>
            </a:extLst>
          </p:cNvPr>
          <p:cNvGrpSpPr/>
          <p:nvPr/>
        </p:nvGrpSpPr>
        <p:grpSpPr>
          <a:xfrm>
            <a:off x="6772701" y="2795515"/>
            <a:ext cx="787303" cy="1962908"/>
            <a:chOff x="3234974" y="2420466"/>
            <a:chExt cx="932824" cy="2388555"/>
          </a:xfrm>
          <a:solidFill>
            <a:schemeClr val="accent6">
              <a:lumMod val="50000"/>
            </a:schemeClr>
          </a:solidFill>
        </p:grpSpPr>
        <p:sp>
          <p:nvSpPr>
            <p:cNvPr id="123" name="Arrow: Right 122">
              <a:extLst>
                <a:ext uri="{FF2B5EF4-FFF2-40B4-BE49-F238E27FC236}">
                  <a16:creationId xmlns:a16="http://schemas.microsoft.com/office/drawing/2014/main" id="{B112D48B-27DF-985B-108E-F31F9302B403}"/>
                </a:ext>
              </a:extLst>
            </p:cNvPr>
            <p:cNvSpPr/>
            <p:nvPr/>
          </p:nvSpPr>
          <p:spPr>
            <a:xfrm rot="3083963">
              <a:off x="2279650" y="3461184"/>
              <a:ext cx="2388555" cy="307119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F8E54B17-1B0C-E00A-CA6D-4522D35458B3}"/>
                </a:ext>
              </a:extLst>
            </p:cNvPr>
            <p:cNvSpPr/>
            <p:nvPr/>
          </p:nvSpPr>
          <p:spPr>
            <a:xfrm>
              <a:off x="3234974" y="3565071"/>
              <a:ext cx="932824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Custom</a:t>
              </a:r>
            </a:p>
            <a:p>
              <a:pPr algn="ctr"/>
              <a:r>
                <a:rPr lang="en-US" sz="600" b="1" dirty="0"/>
                <a:t>Export</a:t>
              </a:r>
            </a:p>
            <a:p>
              <a:pPr algn="ctr"/>
              <a:r>
                <a:rPr lang="en-US" sz="600" b="1" dirty="0"/>
                <a:t>Logic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74A3401F-8D09-E3B3-8EE9-0EA5215B944F}"/>
              </a:ext>
            </a:extLst>
          </p:cNvPr>
          <p:cNvGrpSpPr/>
          <p:nvPr/>
        </p:nvGrpSpPr>
        <p:grpSpPr>
          <a:xfrm>
            <a:off x="5397071" y="2466428"/>
            <a:ext cx="1192444" cy="1009039"/>
            <a:chOff x="883076" y="1526449"/>
            <a:chExt cx="1562529" cy="135792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1ABF603-D45A-50A8-5112-F0D06511915E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C0EEAF9-1720-51BC-6D3E-AE7359231B69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08E7DA8F-2257-F58E-39F6-70B9BEF45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4E49F48-E179-14FE-73E2-36663880C5DC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37241F0-0CF5-108B-F8C4-E0D332D9BF85}"/>
              </a:ext>
            </a:extLst>
          </p:cNvPr>
          <p:cNvGrpSpPr/>
          <p:nvPr/>
        </p:nvGrpSpPr>
        <p:grpSpPr>
          <a:xfrm>
            <a:off x="7582999" y="2523046"/>
            <a:ext cx="1192444" cy="1009039"/>
            <a:chOff x="883076" y="1526449"/>
            <a:chExt cx="1562529" cy="135792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921D8F3-7EF8-E42D-B1D3-EEA769B33097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6C19D4A-B4F7-0A77-BFB2-4E300978E406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2299E309-F9C9-C8D9-1875-5545032C98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436B457-98B2-6B38-B611-1BFDAC903DDC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2D10123-61F0-C4A9-41EE-2E8DE211D5DB}"/>
              </a:ext>
            </a:extLst>
          </p:cNvPr>
          <p:cNvGrpSpPr/>
          <p:nvPr/>
        </p:nvGrpSpPr>
        <p:grpSpPr>
          <a:xfrm>
            <a:off x="7778298" y="3519552"/>
            <a:ext cx="894300" cy="1225379"/>
            <a:chOff x="4834943" y="3266253"/>
            <a:chExt cx="1059598" cy="1491097"/>
          </a:xfrm>
          <a:solidFill>
            <a:schemeClr val="accent6">
              <a:lumMod val="50000"/>
            </a:schemeClr>
          </a:solidFill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D54B700E-2B83-7678-4C5E-ED9B37FC0758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2442015-1E90-A836-7E39-F5351BD6DB82}"/>
                </a:ext>
              </a:extLst>
            </p:cNvPr>
            <p:cNvSpPr/>
            <p:nvPr/>
          </p:nvSpPr>
          <p:spPr>
            <a:xfrm>
              <a:off x="4834943" y="3565071"/>
              <a:ext cx="1059598" cy="688881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 Deserialization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A3042D51-6A4E-A5B2-859D-B68949080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8991" y="4591296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8272375"/>
      </p:ext>
    </p:extLst>
  </p:cSld>
  <p:clrMapOvr>
    <a:masterClrMapping/>
  </p:clrMapOvr>
  <p:transition>
    <p:fad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03DB9-AC79-9F80-C177-3432EE03E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D448-E11F-12D4-3C6B-6F81A664A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EC41D-4AC2-C95D-F977-EAF396F2F2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65243"/>
          </a:xfrm>
        </p:spPr>
        <p:txBody>
          <a:bodyPr/>
          <a:lstStyle/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Fabric Strategies for CI/CD and Automating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Exporting and Deploying Solutions using Solution Folders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Connecting Workspaces using Fabric GIT Integration</a:t>
            </a:r>
          </a:p>
          <a:p>
            <a:pPr marL="403225" indent="-403225">
              <a:buFont typeface="Wingdings" panose="05000000000000000000" pitchFamily="2" charset="2"/>
              <a:buChar char="ü"/>
            </a:pPr>
            <a:r>
              <a:rPr lang="en-US" dirty="0"/>
              <a:t>Setting Up Staged Deployments</a:t>
            </a:r>
          </a:p>
        </p:txBody>
      </p:sp>
    </p:spTree>
    <p:extLst>
      <p:ext uri="{BB962C8B-B14F-4D97-AF65-F5344CB8AC3E}">
        <p14:creationId xmlns:p14="http://schemas.microsoft.com/office/powerpoint/2010/main" val="3162178454"/>
      </p:ext>
    </p:extLst>
  </p:cSld>
  <p:clrMapOvr>
    <a:masterClrMapping/>
  </p:clrMapOvr>
  <p:transition>
    <p:fad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4A4826-7049-3E00-F2CE-20DB9FC8E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208" y="1240049"/>
            <a:ext cx="512932" cy="51293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8449BBC-6313-C7E2-66DA-3CF8A07DD7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6208" y="2163997"/>
            <a:ext cx="512932" cy="51293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B060DA64-8671-0DF6-3352-5784EE3661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6208" y="3087946"/>
            <a:ext cx="512932" cy="51293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2637BB2-CC95-B1B8-B0D2-825C573019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6208" y="4011894"/>
            <a:ext cx="512932" cy="51293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D00BBA9A-9E72-51BA-2618-2BF3DE8FED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06208" y="4935842"/>
            <a:ext cx="512932" cy="51293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62A7CBA3-6BED-13D1-0613-5C14516DEE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69940" y="5859793"/>
            <a:ext cx="512932" cy="512932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06858E31-01F4-81E4-57EC-9D10F129E88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988106" y="1240049"/>
            <a:ext cx="512932" cy="51293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1F5A079-94C4-A828-71E2-DC623DEA0DD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88106" y="2163997"/>
            <a:ext cx="512932" cy="512932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CC9D2B56-9457-B644-217C-C591853A07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988106" y="3087946"/>
            <a:ext cx="512932" cy="51293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B7CFD57-D21C-6AB3-9768-1282403D60C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988106" y="4011894"/>
            <a:ext cx="512932" cy="512932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2098F88-08C1-C5BD-F47A-1347C322BCA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988106" y="4935842"/>
            <a:ext cx="512932" cy="512932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03132D3F-41EF-747A-4E07-391EE44D3E5F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4325468" y="4011894"/>
            <a:ext cx="512932" cy="512932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F2323EDD-A67F-3A6D-EE9A-1757DCFFC0F9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951838" y="5859793"/>
            <a:ext cx="512932" cy="512932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4872A75-6A8F-F44B-DC84-E28DBD3967F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161453" y="1240049"/>
            <a:ext cx="512932" cy="512932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9CB32F72-0DA4-4350-1EE2-3E80282C33C7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3161453" y="2163997"/>
            <a:ext cx="512932" cy="512932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98E05D80-FED0-9B03-1054-0C278C7A4DD1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3161453" y="3087946"/>
            <a:ext cx="512932" cy="512932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4C770F88-F418-CE89-2F5F-D2E7C3478C48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3161453" y="4011894"/>
            <a:ext cx="512932" cy="512932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56243B78-6F75-10A2-E722-6D7C3E1B2667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3161453" y="5859793"/>
            <a:ext cx="512932" cy="512932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4399DE6C-7C42-04F3-E80A-6E35D35E0DBD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4325468" y="1240049"/>
            <a:ext cx="512932" cy="51293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41089116-4B6B-06BD-347A-59068D07D484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4325468" y="2163997"/>
            <a:ext cx="512932" cy="512932"/>
          </a:xfrm>
          <a:prstGeom prst="rect">
            <a:avLst/>
          </a:prstGeom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A1885101-AB21-F55D-729C-B22D49CC6BB8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4325468" y="3087946"/>
            <a:ext cx="512932" cy="512932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FF7F7E24-C659-B094-5A62-AF0613C27FFF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4325468" y="4935842"/>
            <a:ext cx="512932" cy="512932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2D86BEE7-5971-906F-FB38-F6A086F7ECCD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4325468" y="5859793"/>
            <a:ext cx="512932" cy="512932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8320675D-EE6B-1CCC-394D-4F6F65111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78166" y="1240049"/>
            <a:ext cx="512932" cy="512932"/>
          </a:xfrm>
          <a:prstGeom prst="rect">
            <a:avLst/>
          </a:prstGeom>
        </p:spPr>
      </p:pic>
      <p:pic>
        <p:nvPicPr>
          <p:cNvPr id="55" name="Graphic 54">
            <a:extLst>
              <a:ext uri="{FF2B5EF4-FFF2-40B4-BE49-F238E27FC236}">
                <a16:creationId xmlns:a16="http://schemas.microsoft.com/office/drawing/2014/main" id="{AE004FC6-8300-A0E5-5067-EA226992249A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5378166" y="2138519"/>
            <a:ext cx="512932" cy="512932"/>
          </a:xfrm>
          <a:prstGeom prst="rect">
            <a:avLst/>
          </a:prstGeom>
        </p:spPr>
      </p:pic>
      <p:pic>
        <p:nvPicPr>
          <p:cNvPr id="57" name="Graphic 56">
            <a:extLst>
              <a:ext uri="{FF2B5EF4-FFF2-40B4-BE49-F238E27FC236}">
                <a16:creationId xmlns:a16="http://schemas.microsoft.com/office/drawing/2014/main" id="{6F2AAAE3-1B6B-7439-2E04-B0687F5D4652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5378166" y="3036989"/>
            <a:ext cx="512932" cy="512932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FC5DE65E-4DBE-7EE6-D1E9-AF9DD1C10629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3156787" y="4935842"/>
            <a:ext cx="512932" cy="5129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EB2E62-73FC-33F6-441E-BF5499584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icons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8FE866D-EE56-0202-51E6-FB1D1DE21F22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5378166" y="4011894"/>
            <a:ext cx="512932" cy="51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31692"/>
      </p:ext>
    </p:extLst>
  </p:cSld>
  <p:clrMapOvr>
    <a:masterClrMapping/>
  </p:clrMapOvr>
  <p:transition>
    <p:fad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8FF5ED5-6773-6739-63B5-5B04D1291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3361" y="1290747"/>
            <a:ext cx="496742" cy="49674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BCC3E46-0EF2-CB69-3A8A-37E0948D8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2167" y="1290747"/>
            <a:ext cx="496742" cy="49674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2729758-82E3-2856-3B9E-E957D05D78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60973" y="1290747"/>
            <a:ext cx="496742" cy="49674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602914D-D371-0D84-C294-16E45C1EA2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19540" y="1290747"/>
            <a:ext cx="496742" cy="49674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B5A4C6D8-EBC0-7608-C10D-1B77D16011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68346" y="1290747"/>
            <a:ext cx="496742" cy="49674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5399B4B-CB42-FD46-1518-70B4BE49274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517152" y="1290747"/>
            <a:ext cx="496742" cy="49674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17E44DDB-B01E-E695-2070-66EE84F75FC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065958" y="1290747"/>
            <a:ext cx="496742" cy="49674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6329DA3A-C9ED-BA5C-A707-26CEE3FAF04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24317" y="1290747"/>
            <a:ext cx="496742" cy="496742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5457C678-6E9E-E057-7721-D171F39E0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Compute + App Service icons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5D87C48-B7F0-5FC9-C9B1-4A365CA1880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4317" y="2475931"/>
            <a:ext cx="496742" cy="496742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28FC396E-666D-426D-9F0D-E77DB734FA7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224317" y="3661114"/>
            <a:ext cx="496742" cy="496742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59946E39-8B35-789A-CE77-BBCC4E5160E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24317" y="4846298"/>
            <a:ext cx="496742" cy="496742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6769CEA-6EB4-DF26-BDE3-8F27FE2E90FF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224317" y="6031481"/>
            <a:ext cx="496742" cy="496742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B077C002-8F4A-1ADA-0E06-65070C84C261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463361" y="2238894"/>
            <a:ext cx="496742" cy="496742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A3E3FD99-18B4-2EBE-D248-EF971D90E3F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463361" y="3187041"/>
            <a:ext cx="496742" cy="496742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89A2BABB-90A4-C37F-04B1-92658F92CCD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1463361" y="4135187"/>
            <a:ext cx="496742" cy="496742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EDACCD6D-E6A2-A7E9-8C54-BB4A821DA953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1463361" y="5083334"/>
            <a:ext cx="496742" cy="496742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FBB14209-A6DC-2FC3-C00A-78F33DA707C8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463361" y="6031481"/>
            <a:ext cx="496742" cy="496742"/>
          </a:xfrm>
          <a:prstGeom prst="rect">
            <a:avLst/>
          </a:prstGeom>
        </p:spPr>
      </p:pic>
      <p:pic>
        <p:nvPicPr>
          <p:cNvPr id="38" name="Graphic 37">
            <a:extLst>
              <a:ext uri="{FF2B5EF4-FFF2-40B4-BE49-F238E27FC236}">
                <a16:creationId xmlns:a16="http://schemas.microsoft.com/office/drawing/2014/main" id="{9A3C4117-CB7B-DFF3-EC6F-2A69748048FF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3012167" y="2238894"/>
            <a:ext cx="496742" cy="49674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C23ABAC-B0A2-7B77-3A19-047516E7AEAC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3012167" y="3187041"/>
            <a:ext cx="496742" cy="496742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19254B92-73DD-86E8-5120-099E889527AC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3012167" y="4135187"/>
            <a:ext cx="496742" cy="496742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209C6D1E-93DD-D56D-3885-5F7FC3E6CAE9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3012167" y="5083334"/>
            <a:ext cx="496742" cy="496742"/>
          </a:xfrm>
          <a:prstGeom prst="rect">
            <a:avLst/>
          </a:prstGeom>
        </p:spPr>
      </p:pic>
      <p:pic>
        <p:nvPicPr>
          <p:cNvPr id="46" name="Graphic 45">
            <a:extLst>
              <a:ext uri="{FF2B5EF4-FFF2-40B4-BE49-F238E27FC236}">
                <a16:creationId xmlns:a16="http://schemas.microsoft.com/office/drawing/2014/main" id="{59B6AE37-3ED1-29F3-C10E-371402B1F709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3012167" y="6031481"/>
            <a:ext cx="496742" cy="496742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8DC19157-AD13-1BDF-74E0-A213191DA7F6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4560973" y="2080870"/>
            <a:ext cx="496742" cy="496742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8EF3D53E-5820-92FC-1591-0EF9A05071D2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4560973" y="2870992"/>
            <a:ext cx="496742" cy="496742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96974193-43E0-0979-8A04-D3E619A8AAD0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4560973" y="3661114"/>
            <a:ext cx="496742" cy="496742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7DABF539-CAA8-989F-7345-B0E99F400F0C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4560973" y="4451236"/>
            <a:ext cx="496742" cy="496742"/>
          </a:xfrm>
          <a:prstGeom prst="rect">
            <a:avLst/>
          </a:prstGeom>
        </p:spPr>
      </p:pic>
      <p:pic>
        <p:nvPicPr>
          <p:cNvPr id="56" name="Graphic 55">
            <a:extLst>
              <a:ext uri="{FF2B5EF4-FFF2-40B4-BE49-F238E27FC236}">
                <a16:creationId xmlns:a16="http://schemas.microsoft.com/office/drawing/2014/main" id="{535C853E-E6E8-D186-69F5-C2EAFA04AB6E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4560973" y="5241359"/>
            <a:ext cx="496742" cy="496742"/>
          </a:xfrm>
          <a:prstGeom prst="rect">
            <a:avLst/>
          </a:prstGeom>
        </p:spPr>
      </p:pic>
      <p:pic>
        <p:nvPicPr>
          <p:cNvPr id="58" name="Graphic 57">
            <a:extLst>
              <a:ext uri="{FF2B5EF4-FFF2-40B4-BE49-F238E27FC236}">
                <a16:creationId xmlns:a16="http://schemas.microsoft.com/office/drawing/2014/main" id="{8D5B1861-3AA1-198D-B4CD-ABCA686520A1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4560973" y="6031481"/>
            <a:ext cx="496742" cy="496742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25A7CD2E-2A87-2EFC-9480-91A7DCB0A8AE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419540" y="2238894"/>
            <a:ext cx="496742" cy="496742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B9067212-2EFB-9B4B-8AD3-A192A6D8741F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6419540" y="3187041"/>
            <a:ext cx="496742" cy="496742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1AA71A4C-1F55-C596-440B-CDAEFA15951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419540" y="4135187"/>
            <a:ext cx="496742" cy="496742"/>
          </a:xfrm>
          <a:prstGeom prst="rect">
            <a:avLst/>
          </a:prstGeom>
        </p:spPr>
      </p:pic>
      <p:pic>
        <p:nvPicPr>
          <p:cNvPr id="66" name="Graphic 65">
            <a:extLst>
              <a:ext uri="{FF2B5EF4-FFF2-40B4-BE49-F238E27FC236}">
                <a16:creationId xmlns:a16="http://schemas.microsoft.com/office/drawing/2014/main" id="{311F37D9-80BA-9799-1066-0C761CEC11E5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6419540" y="5083334"/>
            <a:ext cx="496742" cy="496742"/>
          </a:xfrm>
          <a:prstGeom prst="rect">
            <a:avLst/>
          </a:prstGeom>
        </p:spPr>
      </p:pic>
      <p:pic>
        <p:nvPicPr>
          <p:cNvPr id="68" name="Graphic 67">
            <a:extLst>
              <a:ext uri="{FF2B5EF4-FFF2-40B4-BE49-F238E27FC236}">
                <a16:creationId xmlns:a16="http://schemas.microsoft.com/office/drawing/2014/main" id="{52D0DDCD-D117-2605-9173-088E6161C1B8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6419540" y="6031481"/>
            <a:ext cx="496742" cy="496742"/>
          </a:xfrm>
          <a:prstGeom prst="rect">
            <a:avLst/>
          </a:prstGeom>
        </p:spPr>
      </p:pic>
      <p:pic>
        <p:nvPicPr>
          <p:cNvPr id="70" name="Graphic 69">
            <a:extLst>
              <a:ext uri="{FF2B5EF4-FFF2-40B4-BE49-F238E27FC236}">
                <a16:creationId xmlns:a16="http://schemas.microsoft.com/office/drawing/2014/main" id="{17DF00AF-B2A5-E156-1ED1-AAC1E5CA919C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7968346" y="2238894"/>
            <a:ext cx="496742" cy="496742"/>
          </a:xfrm>
          <a:prstGeom prst="rect">
            <a:avLst/>
          </a:prstGeom>
        </p:spPr>
      </p:pic>
      <p:pic>
        <p:nvPicPr>
          <p:cNvPr id="72" name="Graphic 71">
            <a:extLst>
              <a:ext uri="{FF2B5EF4-FFF2-40B4-BE49-F238E27FC236}">
                <a16:creationId xmlns:a16="http://schemas.microsoft.com/office/drawing/2014/main" id="{C2AE3499-213A-0B7A-B321-A6E5169C40F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7968346" y="3187041"/>
            <a:ext cx="496742" cy="496742"/>
          </a:xfrm>
          <a:prstGeom prst="rect">
            <a:avLst/>
          </a:prstGeom>
        </p:spPr>
      </p:pic>
      <p:pic>
        <p:nvPicPr>
          <p:cNvPr id="74" name="Graphic 73">
            <a:extLst>
              <a:ext uri="{FF2B5EF4-FFF2-40B4-BE49-F238E27FC236}">
                <a16:creationId xmlns:a16="http://schemas.microsoft.com/office/drawing/2014/main" id="{8E9697BE-AC1D-D1D2-C918-B6D0583C5749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7968346" y="4135187"/>
            <a:ext cx="496742" cy="496742"/>
          </a:xfrm>
          <a:prstGeom prst="rect">
            <a:avLst/>
          </a:prstGeom>
        </p:spPr>
      </p:pic>
      <p:pic>
        <p:nvPicPr>
          <p:cNvPr id="76" name="Graphic 75">
            <a:extLst>
              <a:ext uri="{FF2B5EF4-FFF2-40B4-BE49-F238E27FC236}">
                <a16:creationId xmlns:a16="http://schemas.microsoft.com/office/drawing/2014/main" id="{9C2E2D6E-91E6-97E1-A38B-AC354F2CB645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968346" y="5083334"/>
            <a:ext cx="496742" cy="496742"/>
          </a:xfrm>
          <a:prstGeom prst="rect">
            <a:avLst/>
          </a:prstGeom>
        </p:spPr>
      </p:pic>
      <p:pic>
        <p:nvPicPr>
          <p:cNvPr id="78" name="Graphic 77">
            <a:extLst>
              <a:ext uri="{FF2B5EF4-FFF2-40B4-BE49-F238E27FC236}">
                <a16:creationId xmlns:a16="http://schemas.microsoft.com/office/drawing/2014/main" id="{0382E4F1-74F6-22B1-2A39-8AFE1A2336D8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7968346" y="6031481"/>
            <a:ext cx="496742" cy="496742"/>
          </a:xfrm>
          <a:prstGeom prst="rect">
            <a:avLst/>
          </a:prstGeom>
        </p:spPr>
      </p:pic>
      <p:pic>
        <p:nvPicPr>
          <p:cNvPr id="80" name="Graphic 79">
            <a:extLst>
              <a:ext uri="{FF2B5EF4-FFF2-40B4-BE49-F238E27FC236}">
                <a16:creationId xmlns:a16="http://schemas.microsoft.com/office/drawing/2014/main" id="{D6A731E7-58F3-0377-B2D2-F1270912914D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9517152" y="2238894"/>
            <a:ext cx="496742" cy="496742"/>
          </a:xfrm>
          <a:prstGeom prst="rect">
            <a:avLst/>
          </a:prstGeom>
        </p:spPr>
      </p:pic>
      <p:pic>
        <p:nvPicPr>
          <p:cNvPr id="82" name="Graphic 81">
            <a:extLst>
              <a:ext uri="{FF2B5EF4-FFF2-40B4-BE49-F238E27FC236}">
                <a16:creationId xmlns:a16="http://schemas.microsoft.com/office/drawing/2014/main" id="{E5E4767A-8637-A477-B774-17D9CA50B54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9517152" y="3187041"/>
            <a:ext cx="496742" cy="496742"/>
          </a:xfrm>
          <a:prstGeom prst="rect">
            <a:avLst/>
          </a:prstGeom>
        </p:spPr>
      </p:pic>
      <p:pic>
        <p:nvPicPr>
          <p:cNvPr id="84" name="Graphic 83">
            <a:extLst>
              <a:ext uri="{FF2B5EF4-FFF2-40B4-BE49-F238E27FC236}">
                <a16:creationId xmlns:a16="http://schemas.microsoft.com/office/drawing/2014/main" id="{A775E0C1-8232-F92B-06CD-340405067CDD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9517152" y="4135187"/>
            <a:ext cx="496742" cy="496742"/>
          </a:xfrm>
          <a:prstGeom prst="rect">
            <a:avLst/>
          </a:prstGeom>
        </p:spPr>
      </p:pic>
      <p:pic>
        <p:nvPicPr>
          <p:cNvPr id="86" name="Graphic 85">
            <a:extLst>
              <a:ext uri="{FF2B5EF4-FFF2-40B4-BE49-F238E27FC236}">
                <a16:creationId xmlns:a16="http://schemas.microsoft.com/office/drawing/2014/main" id="{7AEBA225-9559-BC8A-155B-6DBAFF67F1A8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9517152" y="5083334"/>
            <a:ext cx="496742" cy="496742"/>
          </a:xfrm>
          <a:prstGeom prst="rect">
            <a:avLst/>
          </a:prstGeom>
        </p:spPr>
      </p:pic>
      <p:pic>
        <p:nvPicPr>
          <p:cNvPr id="88" name="Graphic 87">
            <a:extLst>
              <a:ext uri="{FF2B5EF4-FFF2-40B4-BE49-F238E27FC236}">
                <a16:creationId xmlns:a16="http://schemas.microsoft.com/office/drawing/2014/main" id="{86A3FE19-2DF8-0CCF-480A-5754A74CCA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517152" y="6031481"/>
            <a:ext cx="496742" cy="496742"/>
          </a:xfrm>
          <a:prstGeom prst="rect">
            <a:avLst/>
          </a:prstGeom>
        </p:spPr>
      </p:pic>
      <p:pic>
        <p:nvPicPr>
          <p:cNvPr id="90" name="Graphic 89">
            <a:extLst>
              <a:ext uri="{FF2B5EF4-FFF2-40B4-BE49-F238E27FC236}">
                <a16:creationId xmlns:a16="http://schemas.microsoft.com/office/drawing/2014/main" id="{8CA93221-8AAF-E99E-BC6A-8172118DD0AC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11065958" y="2189165"/>
            <a:ext cx="496742" cy="496742"/>
          </a:xfrm>
          <a:prstGeom prst="rect">
            <a:avLst/>
          </a:prstGeom>
        </p:spPr>
      </p:pic>
      <p:pic>
        <p:nvPicPr>
          <p:cNvPr id="92" name="Graphic 91">
            <a:extLst>
              <a:ext uri="{FF2B5EF4-FFF2-40B4-BE49-F238E27FC236}">
                <a16:creationId xmlns:a16="http://schemas.microsoft.com/office/drawing/2014/main" id="{24E1F0EB-1458-9508-7822-4424E84BC991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11065958" y="3087583"/>
            <a:ext cx="496742" cy="496742"/>
          </a:xfrm>
          <a:prstGeom prst="rect">
            <a:avLst/>
          </a:prstGeom>
        </p:spPr>
      </p:pic>
      <p:pic>
        <p:nvPicPr>
          <p:cNvPr id="94" name="Graphic 93">
            <a:extLst>
              <a:ext uri="{FF2B5EF4-FFF2-40B4-BE49-F238E27FC236}">
                <a16:creationId xmlns:a16="http://schemas.microsoft.com/office/drawing/2014/main" id="{206D5952-F40E-F332-481D-5D5205A439DA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11065958" y="4135187"/>
            <a:ext cx="496742" cy="496742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3E4A9D1-D610-BC83-9DC1-BBACC7B1EAF3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11057863" y="4984893"/>
            <a:ext cx="512932" cy="51293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55E7A2D0-1401-E46E-06C0-81436164D940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11057863" y="5945623"/>
            <a:ext cx="512932" cy="51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64343"/>
      </p:ext>
    </p:extLst>
  </p:cSld>
  <p:clrMapOvr>
    <a:masterClrMapping/>
  </p:clrMapOvr>
  <p:transition>
    <p:fad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1F49-61C4-CCB9-1B11-865843DE4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DevOps (CI/CD + Monitoring) icons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61250A5-5F2E-369A-95EC-C5CEC4A84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4732" y="1381094"/>
            <a:ext cx="512284" cy="512284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1B9EF99-8B2A-FD18-3AAD-B9BC24E1D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02699" y="1381094"/>
            <a:ext cx="512284" cy="512284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C9089C5-5D5A-F115-A2F2-2AC4B715FA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80667" y="1381094"/>
            <a:ext cx="512284" cy="512284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659D261-0D24-9AE3-97FE-F1FC199919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58635" y="1381094"/>
            <a:ext cx="512284" cy="51228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E2CCD60-16AD-9C91-DA6D-29C7236008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36603" y="1381094"/>
            <a:ext cx="512284" cy="512284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D23A4950-238C-5D2E-E96B-58DAC3CFC92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414571" y="1381094"/>
            <a:ext cx="512284" cy="51228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055F6C3E-6260-1F24-A327-61BD7A84D01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392538" y="1381094"/>
            <a:ext cx="512284" cy="512284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E1F4C999-DE65-F0C9-6C0E-5317B30E33F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370506" y="1381094"/>
            <a:ext cx="512284" cy="512284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850A21C3-0913-B73F-C102-EDE83ABB3DA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46764" y="1362918"/>
            <a:ext cx="512284" cy="512284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1263CC7B-1A38-0472-B564-F575423851C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326442" y="1368100"/>
            <a:ext cx="512284" cy="51228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CBD64AB-3378-BD16-0835-D8C92E4DC2E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0348474" y="1381094"/>
            <a:ext cx="512284" cy="512284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F9B922A4-7288-1A6F-4F3F-6746AF39773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546764" y="2321794"/>
            <a:ext cx="512284" cy="512284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B9527162-7F1B-113C-5CF9-FA75AC8B4FF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524732" y="2321794"/>
            <a:ext cx="512284" cy="512284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4D656EC7-9CC4-083B-03A1-8BDDC6070E1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502699" y="2321794"/>
            <a:ext cx="512284" cy="512284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74CAD799-54F4-007C-EB00-C83B56D02470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480667" y="2321794"/>
            <a:ext cx="512284" cy="512284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0D1D19CE-5B3A-7396-4EC3-3F8A65141661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5458635" y="2321794"/>
            <a:ext cx="512284" cy="512284"/>
          </a:xfrm>
          <a:prstGeom prst="rect">
            <a:avLst/>
          </a:prstGeom>
        </p:spPr>
      </p:pic>
      <p:pic>
        <p:nvPicPr>
          <p:cNvPr id="38" name="Graphic 37">
            <a:extLst>
              <a:ext uri="{FF2B5EF4-FFF2-40B4-BE49-F238E27FC236}">
                <a16:creationId xmlns:a16="http://schemas.microsoft.com/office/drawing/2014/main" id="{3120919E-7839-DB25-370F-F1424C95DEAB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436603" y="2321794"/>
            <a:ext cx="512284" cy="512284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DE544DE7-4EAC-18B9-DDDF-93E341075261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7414571" y="2321794"/>
            <a:ext cx="512284" cy="512284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555284D2-B93E-8EF4-139B-39222A669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92538" y="2321794"/>
            <a:ext cx="512284" cy="512284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FB8B4ED9-C09F-7361-49C3-FD3972B5A107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9370506" y="2321794"/>
            <a:ext cx="512284" cy="512284"/>
          </a:xfrm>
          <a:prstGeom prst="rect">
            <a:avLst/>
          </a:prstGeom>
        </p:spPr>
      </p:pic>
      <p:pic>
        <p:nvPicPr>
          <p:cNvPr id="46" name="Graphic 45">
            <a:extLst>
              <a:ext uri="{FF2B5EF4-FFF2-40B4-BE49-F238E27FC236}">
                <a16:creationId xmlns:a16="http://schemas.microsoft.com/office/drawing/2014/main" id="{9527EA77-0266-8163-3A3D-17EA2B57C4CD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10348474" y="2321794"/>
            <a:ext cx="512284" cy="512284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653A2A06-87CB-8A49-F2C9-7C133C9D8DEA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568797" y="2321793"/>
            <a:ext cx="512283" cy="51228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6759DD1-8974-1E27-8001-8F4E08A1C5E2}"/>
              </a:ext>
            </a:extLst>
          </p:cNvPr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568797" y="1362269"/>
            <a:ext cx="529478" cy="51293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476A5B7-8FA0-CE3D-BBFA-073EEC506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48" y="3328922"/>
            <a:ext cx="512932" cy="5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zure Pipelines · GitHub Marketplace · GitHub">
            <a:extLst>
              <a:ext uri="{FF2B5EF4-FFF2-40B4-BE49-F238E27FC236}">
                <a16:creationId xmlns:a16="http://schemas.microsoft.com/office/drawing/2014/main" id="{126A0424-9C42-6796-8D9B-2E7FB0254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116" y="3328922"/>
            <a:ext cx="512932" cy="5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949209"/>
      </p:ext>
    </p:extLst>
  </p:cSld>
  <p:clrMapOvr>
    <a:masterClrMapping/>
  </p:clrMapOvr>
  <p:transition>
    <p:fad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96962-B4F4-6A7F-B034-7BEAEF1E3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General icons</a:t>
            </a:r>
          </a:p>
        </p:txBody>
      </p:sp>
      <p:pic>
        <p:nvPicPr>
          <p:cNvPr id="196" name="Graphic 195">
            <a:extLst>
              <a:ext uri="{FF2B5EF4-FFF2-40B4-BE49-F238E27FC236}">
                <a16:creationId xmlns:a16="http://schemas.microsoft.com/office/drawing/2014/main" id="{F33397A8-F3A1-C8A8-463A-A2B97658E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855" y="1057598"/>
            <a:ext cx="512932" cy="512932"/>
          </a:xfrm>
          <a:prstGeom prst="rect">
            <a:avLst/>
          </a:prstGeom>
        </p:spPr>
      </p:pic>
      <p:pic>
        <p:nvPicPr>
          <p:cNvPr id="198" name="Graphic 197">
            <a:extLst>
              <a:ext uri="{FF2B5EF4-FFF2-40B4-BE49-F238E27FC236}">
                <a16:creationId xmlns:a16="http://schemas.microsoft.com/office/drawing/2014/main" id="{B9A53341-567E-91A8-65BE-F0E7A3F8BA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89509" y="1057598"/>
            <a:ext cx="512932" cy="512932"/>
          </a:xfrm>
          <a:prstGeom prst="rect">
            <a:avLst/>
          </a:prstGeom>
        </p:spPr>
      </p:pic>
      <p:pic>
        <p:nvPicPr>
          <p:cNvPr id="200" name="Graphic 199">
            <a:extLst>
              <a:ext uri="{FF2B5EF4-FFF2-40B4-BE49-F238E27FC236}">
                <a16:creationId xmlns:a16="http://schemas.microsoft.com/office/drawing/2014/main" id="{57AAFDE6-0C5C-A1FC-2AE2-F54ACCAB1C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78162" y="1057598"/>
            <a:ext cx="512932" cy="512932"/>
          </a:xfrm>
          <a:prstGeom prst="rect">
            <a:avLst/>
          </a:prstGeom>
        </p:spPr>
      </p:pic>
      <p:pic>
        <p:nvPicPr>
          <p:cNvPr id="202" name="Graphic 201">
            <a:extLst>
              <a:ext uri="{FF2B5EF4-FFF2-40B4-BE49-F238E27FC236}">
                <a16:creationId xmlns:a16="http://schemas.microsoft.com/office/drawing/2014/main" id="{FAB61FC5-FC51-4FF9-FF2A-3A7BC6291D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66815" y="1057598"/>
            <a:ext cx="512932" cy="512932"/>
          </a:xfrm>
          <a:prstGeom prst="rect">
            <a:avLst/>
          </a:prstGeom>
        </p:spPr>
      </p:pic>
      <p:pic>
        <p:nvPicPr>
          <p:cNvPr id="204" name="Graphic 203">
            <a:extLst>
              <a:ext uri="{FF2B5EF4-FFF2-40B4-BE49-F238E27FC236}">
                <a16:creationId xmlns:a16="http://schemas.microsoft.com/office/drawing/2014/main" id="{AFA4EFDA-CEDF-6A99-9742-0871BFB39C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55469" y="1057598"/>
            <a:ext cx="512932" cy="512932"/>
          </a:xfrm>
          <a:prstGeom prst="rect">
            <a:avLst/>
          </a:prstGeom>
        </p:spPr>
      </p:pic>
      <p:pic>
        <p:nvPicPr>
          <p:cNvPr id="206" name="Graphic 205">
            <a:extLst>
              <a:ext uri="{FF2B5EF4-FFF2-40B4-BE49-F238E27FC236}">
                <a16:creationId xmlns:a16="http://schemas.microsoft.com/office/drawing/2014/main" id="{C32A4E9C-8AEF-E1E6-9F72-B11B2624401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44122" y="1057598"/>
            <a:ext cx="512932" cy="512932"/>
          </a:xfrm>
          <a:prstGeom prst="rect">
            <a:avLst/>
          </a:prstGeom>
        </p:spPr>
      </p:pic>
      <p:pic>
        <p:nvPicPr>
          <p:cNvPr id="208" name="Graphic 207">
            <a:extLst>
              <a:ext uri="{FF2B5EF4-FFF2-40B4-BE49-F238E27FC236}">
                <a16:creationId xmlns:a16="http://schemas.microsoft.com/office/drawing/2014/main" id="{62F14ACE-3426-FA75-CF23-E0940EBA06E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532775" y="1057598"/>
            <a:ext cx="512932" cy="512932"/>
          </a:xfrm>
          <a:prstGeom prst="rect">
            <a:avLst/>
          </a:prstGeom>
        </p:spPr>
      </p:pic>
      <p:pic>
        <p:nvPicPr>
          <p:cNvPr id="210" name="Graphic 209">
            <a:extLst>
              <a:ext uri="{FF2B5EF4-FFF2-40B4-BE49-F238E27FC236}">
                <a16:creationId xmlns:a16="http://schemas.microsoft.com/office/drawing/2014/main" id="{A3E9F6D0-A806-DEFF-252C-EFEFE26E7E3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521429" y="1057598"/>
            <a:ext cx="512932" cy="512932"/>
          </a:xfrm>
          <a:prstGeom prst="rect">
            <a:avLst/>
          </a:prstGeom>
        </p:spPr>
      </p:pic>
      <p:pic>
        <p:nvPicPr>
          <p:cNvPr id="212" name="Graphic 211">
            <a:extLst>
              <a:ext uri="{FF2B5EF4-FFF2-40B4-BE49-F238E27FC236}">
                <a16:creationId xmlns:a16="http://schemas.microsoft.com/office/drawing/2014/main" id="{590DB9CE-19BC-14BA-4462-3287D20B035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510082" y="1057598"/>
            <a:ext cx="512932" cy="512932"/>
          </a:xfrm>
          <a:prstGeom prst="rect">
            <a:avLst/>
          </a:prstGeom>
        </p:spPr>
      </p:pic>
      <p:pic>
        <p:nvPicPr>
          <p:cNvPr id="214" name="Graphic 213">
            <a:extLst>
              <a:ext uri="{FF2B5EF4-FFF2-40B4-BE49-F238E27FC236}">
                <a16:creationId xmlns:a16="http://schemas.microsoft.com/office/drawing/2014/main" id="{06FD9F03-9B7D-37D4-E61D-A6446C73076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98735" y="1057598"/>
            <a:ext cx="512932" cy="512932"/>
          </a:xfrm>
          <a:prstGeom prst="rect">
            <a:avLst/>
          </a:prstGeom>
        </p:spPr>
      </p:pic>
      <p:pic>
        <p:nvPicPr>
          <p:cNvPr id="216" name="Graphic 215">
            <a:extLst>
              <a:ext uri="{FF2B5EF4-FFF2-40B4-BE49-F238E27FC236}">
                <a16:creationId xmlns:a16="http://schemas.microsoft.com/office/drawing/2014/main" id="{902C8C20-2820-FE79-466F-D685ACD30BC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0487389" y="1057598"/>
            <a:ext cx="512932" cy="512932"/>
          </a:xfrm>
          <a:prstGeom prst="rect">
            <a:avLst/>
          </a:prstGeom>
        </p:spPr>
      </p:pic>
      <p:pic>
        <p:nvPicPr>
          <p:cNvPr id="218" name="Graphic 217">
            <a:extLst>
              <a:ext uri="{FF2B5EF4-FFF2-40B4-BE49-F238E27FC236}">
                <a16:creationId xmlns:a16="http://schemas.microsoft.com/office/drawing/2014/main" id="{33BFC000-8515-1BAA-8899-F01A638AD0D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1476046" y="1057598"/>
            <a:ext cx="512932" cy="512932"/>
          </a:xfrm>
          <a:prstGeom prst="rect">
            <a:avLst/>
          </a:prstGeom>
        </p:spPr>
      </p:pic>
      <p:pic>
        <p:nvPicPr>
          <p:cNvPr id="220" name="Graphic 219">
            <a:extLst>
              <a:ext uri="{FF2B5EF4-FFF2-40B4-BE49-F238E27FC236}">
                <a16:creationId xmlns:a16="http://schemas.microsoft.com/office/drawing/2014/main" id="{14250522-C9E3-4258-0370-CEE2658D15B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589509" y="1819588"/>
            <a:ext cx="512932" cy="512932"/>
          </a:xfrm>
          <a:prstGeom prst="rect">
            <a:avLst/>
          </a:prstGeom>
        </p:spPr>
      </p:pic>
      <p:pic>
        <p:nvPicPr>
          <p:cNvPr id="222" name="Graphic 221">
            <a:extLst>
              <a:ext uri="{FF2B5EF4-FFF2-40B4-BE49-F238E27FC236}">
                <a16:creationId xmlns:a16="http://schemas.microsoft.com/office/drawing/2014/main" id="{197ACB2E-A22A-F2DF-67B1-F0C650B7E293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2578162" y="1819588"/>
            <a:ext cx="512932" cy="512932"/>
          </a:xfrm>
          <a:prstGeom prst="rect">
            <a:avLst/>
          </a:prstGeom>
        </p:spPr>
      </p:pic>
      <p:pic>
        <p:nvPicPr>
          <p:cNvPr id="224" name="Graphic 223">
            <a:extLst>
              <a:ext uri="{FF2B5EF4-FFF2-40B4-BE49-F238E27FC236}">
                <a16:creationId xmlns:a16="http://schemas.microsoft.com/office/drawing/2014/main" id="{6C7A43D6-B77B-FB14-2608-8CCC8FF80242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3566815" y="1819588"/>
            <a:ext cx="512932" cy="512932"/>
          </a:xfrm>
          <a:prstGeom prst="rect">
            <a:avLst/>
          </a:prstGeom>
        </p:spPr>
      </p:pic>
      <p:pic>
        <p:nvPicPr>
          <p:cNvPr id="226" name="Graphic 225">
            <a:extLst>
              <a:ext uri="{FF2B5EF4-FFF2-40B4-BE49-F238E27FC236}">
                <a16:creationId xmlns:a16="http://schemas.microsoft.com/office/drawing/2014/main" id="{6AB3635A-038F-D4A4-C2D8-C741E7DD3345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4555469" y="1819588"/>
            <a:ext cx="512932" cy="512932"/>
          </a:xfrm>
          <a:prstGeom prst="rect">
            <a:avLst/>
          </a:prstGeom>
        </p:spPr>
      </p:pic>
      <p:pic>
        <p:nvPicPr>
          <p:cNvPr id="228" name="Graphic 227">
            <a:extLst>
              <a:ext uri="{FF2B5EF4-FFF2-40B4-BE49-F238E27FC236}">
                <a16:creationId xmlns:a16="http://schemas.microsoft.com/office/drawing/2014/main" id="{CEFCEC6F-F076-DAB1-9280-2232F37A0C07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5544122" y="1819588"/>
            <a:ext cx="512932" cy="512932"/>
          </a:xfrm>
          <a:prstGeom prst="rect">
            <a:avLst/>
          </a:prstGeom>
        </p:spPr>
      </p:pic>
      <p:pic>
        <p:nvPicPr>
          <p:cNvPr id="230" name="Graphic 229">
            <a:extLst>
              <a:ext uri="{FF2B5EF4-FFF2-40B4-BE49-F238E27FC236}">
                <a16:creationId xmlns:a16="http://schemas.microsoft.com/office/drawing/2014/main" id="{A0C4A951-F337-DA90-B268-1DB78375C879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6532775" y="1819588"/>
            <a:ext cx="512932" cy="512932"/>
          </a:xfrm>
          <a:prstGeom prst="rect">
            <a:avLst/>
          </a:prstGeom>
        </p:spPr>
      </p:pic>
      <p:pic>
        <p:nvPicPr>
          <p:cNvPr id="232" name="Graphic 231">
            <a:extLst>
              <a:ext uri="{FF2B5EF4-FFF2-40B4-BE49-F238E27FC236}">
                <a16:creationId xmlns:a16="http://schemas.microsoft.com/office/drawing/2014/main" id="{FF282BBC-C7D5-7697-E395-082B922B842D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7521429" y="1819588"/>
            <a:ext cx="512932" cy="512932"/>
          </a:xfrm>
          <a:prstGeom prst="rect">
            <a:avLst/>
          </a:prstGeom>
        </p:spPr>
      </p:pic>
      <p:pic>
        <p:nvPicPr>
          <p:cNvPr id="234" name="Graphic 233">
            <a:extLst>
              <a:ext uri="{FF2B5EF4-FFF2-40B4-BE49-F238E27FC236}">
                <a16:creationId xmlns:a16="http://schemas.microsoft.com/office/drawing/2014/main" id="{39D0DAF8-5F3F-4BCF-D31A-241A6E1C0C8E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8510082" y="1819588"/>
            <a:ext cx="512932" cy="512932"/>
          </a:xfrm>
          <a:prstGeom prst="rect">
            <a:avLst/>
          </a:prstGeom>
        </p:spPr>
      </p:pic>
      <p:pic>
        <p:nvPicPr>
          <p:cNvPr id="236" name="Graphic 235">
            <a:extLst>
              <a:ext uri="{FF2B5EF4-FFF2-40B4-BE49-F238E27FC236}">
                <a16:creationId xmlns:a16="http://schemas.microsoft.com/office/drawing/2014/main" id="{B0F16BFD-EE8A-B040-5CCF-F3AE89E54FD5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9498735" y="1819588"/>
            <a:ext cx="512932" cy="512932"/>
          </a:xfrm>
          <a:prstGeom prst="rect">
            <a:avLst/>
          </a:prstGeom>
        </p:spPr>
      </p:pic>
      <p:pic>
        <p:nvPicPr>
          <p:cNvPr id="238" name="Graphic 237">
            <a:extLst>
              <a:ext uri="{FF2B5EF4-FFF2-40B4-BE49-F238E27FC236}">
                <a16:creationId xmlns:a16="http://schemas.microsoft.com/office/drawing/2014/main" id="{7CB85056-A385-3FF9-C7A2-F767749E9EF4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10487389" y="1819588"/>
            <a:ext cx="512932" cy="512932"/>
          </a:xfrm>
          <a:prstGeom prst="rect">
            <a:avLst/>
          </a:prstGeom>
        </p:spPr>
      </p:pic>
      <p:pic>
        <p:nvPicPr>
          <p:cNvPr id="240" name="Graphic 239">
            <a:extLst>
              <a:ext uri="{FF2B5EF4-FFF2-40B4-BE49-F238E27FC236}">
                <a16:creationId xmlns:a16="http://schemas.microsoft.com/office/drawing/2014/main" id="{2C616BF7-7F59-A445-EA37-B26FCB64063A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11476046" y="1819588"/>
            <a:ext cx="512932" cy="512932"/>
          </a:xfrm>
          <a:prstGeom prst="rect">
            <a:avLst/>
          </a:prstGeom>
        </p:spPr>
      </p:pic>
      <p:pic>
        <p:nvPicPr>
          <p:cNvPr id="242" name="Graphic 241">
            <a:extLst>
              <a:ext uri="{FF2B5EF4-FFF2-40B4-BE49-F238E27FC236}">
                <a16:creationId xmlns:a16="http://schemas.microsoft.com/office/drawing/2014/main" id="{1A3D3737-9DC2-0243-3CE4-46E51BF65DFC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600855" y="1819588"/>
            <a:ext cx="512932" cy="512932"/>
          </a:xfrm>
          <a:prstGeom prst="rect">
            <a:avLst/>
          </a:prstGeom>
        </p:spPr>
      </p:pic>
      <p:pic>
        <p:nvPicPr>
          <p:cNvPr id="244" name="Graphic 243">
            <a:extLst>
              <a:ext uri="{FF2B5EF4-FFF2-40B4-BE49-F238E27FC236}">
                <a16:creationId xmlns:a16="http://schemas.microsoft.com/office/drawing/2014/main" id="{2D8EBF52-F27F-B5BE-EB6F-1FAF4360837A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1589509" y="2581578"/>
            <a:ext cx="512932" cy="512932"/>
          </a:xfrm>
          <a:prstGeom prst="rect">
            <a:avLst/>
          </a:prstGeom>
        </p:spPr>
      </p:pic>
      <p:pic>
        <p:nvPicPr>
          <p:cNvPr id="246" name="Graphic 245">
            <a:extLst>
              <a:ext uri="{FF2B5EF4-FFF2-40B4-BE49-F238E27FC236}">
                <a16:creationId xmlns:a16="http://schemas.microsoft.com/office/drawing/2014/main" id="{41406F75-5411-C033-3340-8ABD83AC5A12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2578162" y="2581578"/>
            <a:ext cx="512932" cy="512932"/>
          </a:xfrm>
          <a:prstGeom prst="rect">
            <a:avLst/>
          </a:prstGeom>
        </p:spPr>
      </p:pic>
      <p:pic>
        <p:nvPicPr>
          <p:cNvPr id="248" name="Graphic 247">
            <a:extLst>
              <a:ext uri="{FF2B5EF4-FFF2-40B4-BE49-F238E27FC236}">
                <a16:creationId xmlns:a16="http://schemas.microsoft.com/office/drawing/2014/main" id="{4B56854A-AA6A-A098-5CFC-66F5A1CE790B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3566815" y="2581578"/>
            <a:ext cx="512932" cy="512932"/>
          </a:xfrm>
          <a:prstGeom prst="rect">
            <a:avLst/>
          </a:prstGeom>
        </p:spPr>
      </p:pic>
      <p:pic>
        <p:nvPicPr>
          <p:cNvPr id="250" name="Graphic 249">
            <a:extLst>
              <a:ext uri="{FF2B5EF4-FFF2-40B4-BE49-F238E27FC236}">
                <a16:creationId xmlns:a16="http://schemas.microsoft.com/office/drawing/2014/main" id="{3BE788D3-CEEF-8435-5805-525EA66205CA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4555469" y="2581578"/>
            <a:ext cx="512932" cy="512932"/>
          </a:xfrm>
          <a:prstGeom prst="rect">
            <a:avLst/>
          </a:prstGeom>
        </p:spPr>
      </p:pic>
      <p:pic>
        <p:nvPicPr>
          <p:cNvPr id="252" name="Graphic 251">
            <a:extLst>
              <a:ext uri="{FF2B5EF4-FFF2-40B4-BE49-F238E27FC236}">
                <a16:creationId xmlns:a16="http://schemas.microsoft.com/office/drawing/2014/main" id="{012BE4C6-64AF-3320-5953-EAD855264291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5544122" y="2581578"/>
            <a:ext cx="512932" cy="512932"/>
          </a:xfrm>
          <a:prstGeom prst="rect">
            <a:avLst/>
          </a:prstGeom>
        </p:spPr>
      </p:pic>
      <p:pic>
        <p:nvPicPr>
          <p:cNvPr id="254" name="Graphic 253">
            <a:extLst>
              <a:ext uri="{FF2B5EF4-FFF2-40B4-BE49-F238E27FC236}">
                <a16:creationId xmlns:a16="http://schemas.microsoft.com/office/drawing/2014/main" id="{681C5C6B-2EED-7DC5-E1EB-6F97648791BE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6532775" y="2581578"/>
            <a:ext cx="512932" cy="512932"/>
          </a:xfrm>
          <a:prstGeom prst="rect">
            <a:avLst/>
          </a:prstGeom>
        </p:spPr>
      </p:pic>
      <p:pic>
        <p:nvPicPr>
          <p:cNvPr id="256" name="Graphic 255">
            <a:extLst>
              <a:ext uri="{FF2B5EF4-FFF2-40B4-BE49-F238E27FC236}">
                <a16:creationId xmlns:a16="http://schemas.microsoft.com/office/drawing/2014/main" id="{28F552A5-A283-0973-F0BE-3E6E0652649F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7521429" y="2581578"/>
            <a:ext cx="512932" cy="512932"/>
          </a:xfrm>
          <a:prstGeom prst="rect">
            <a:avLst/>
          </a:prstGeom>
        </p:spPr>
      </p:pic>
      <p:pic>
        <p:nvPicPr>
          <p:cNvPr id="258" name="Graphic 257">
            <a:extLst>
              <a:ext uri="{FF2B5EF4-FFF2-40B4-BE49-F238E27FC236}">
                <a16:creationId xmlns:a16="http://schemas.microsoft.com/office/drawing/2014/main" id="{40778278-A213-50ED-C4F8-9A8CC78AE23A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8510082" y="2581578"/>
            <a:ext cx="512932" cy="512932"/>
          </a:xfrm>
          <a:prstGeom prst="rect">
            <a:avLst/>
          </a:prstGeom>
        </p:spPr>
      </p:pic>
      <p:pic>
        <p:nvPicPr>
          <p:cNvPr id="260" name="Graphic 259">
            <a:extLst>
              <a:ext uri="{FF2B5EF4-FFF2-40B4-BE49-F238E27FC236}">
                <a16:creationId xmlns:a16="http://schemas.microsoft.com/office/drawing/2014/main" id="{29EF79F3-C5DF-139F-D761-2CDBBD3D79ED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9498735" y="2581578"/>
            <a:ext cx="512932" cy="512932"/>
          </a:xfrm>
          <a:prstGeom prst="rect">
            <a:avLst/>
          </a:prstGeom>
        </p:spPr>
      </p:pic>
      <p:pic>
        <p:nvPicPr>
          <p:cNvPr id="262" name="Graphic 261">
            <a:extLst>
              <a:ext uri="{FF2B5EF4-FFF2-40B4-BE49-F238E27FC236}">
                <a16:creationId xmlns:a16="http://schemas.microsoft.com/office/drawing/2014/main" id="{E78DFCE0-9025-F15E-54DC-5293EEA40FB8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10487389" y="2581578"/>
            <a:ext cx="512932" cy="512932"/>
          </a:xfrm>
          <a:prstGeom prst="rect">
            <a:avLst/>
          </a:prstGeom>
        </p:spPr>
      </p:pic>
      <p:pic>
        <p:nvPicPr>
          <p:cNvPr id="264" name="Graphic 263">
            <a:extLst>
              <a:ext uri="{FF2B5EF4-FFF2-40B4-BE49-F238E27FC236}">
                <a16:creationId xmlns:a16="http://schemas.microsoft.com/office/drawing/2014/main" id="{83F94914-3A71-B8F7-1C7F-F49530427A47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11476046" y="2581578"/>
            <a:ext cx="512932" cy="512932"/>
          </a:xfrm>
          <a:prstGeom prst="rect">
            <a:avLst/>
          </a:prstGeom>
        </p:spPr>
      </p:pic>
      <p:pic>
        <p:nvPicPr>
          <p:cNvPr id="266" name="Graphic 265">
            <a:extLst>
              <a:ext uri="{FF2B5EF4-FFF2-40B4-BE49-F238E27FC236}">
                <a16:creationId xmlns:a16="http://schemas.microsoft.com/office/drawing/2014/main" id="{A7881777-1D8A-D041-210B-C82CE6021CFB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600855" y="2581578"/>
            <a:ext cx="512932" cy="512932"/>
          </a:xfrm>
          <a:prstGeom prst="rect">
            <a:avLst/>
          </a:prstGeom>
        </p:spPr>
      </p:pic>
      <p:pic>
        <p:nvPicPr>
          <p:cNvPr id="268" name="Graphic 267">
            <a:extLst>
              <a:ext uri="{FF2B5EF4-FFF2-40B4-BE49-F238E27FC236}">
                <a16:creationId xmlns:a16="http://schemas.microsoft.com/office/drawing/2014/main" id="{C3EB09E0-03B7-3F68-90B4-ACF28791D99F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600855" y="3343568"/>
            <a:ext cx="512932" cy="512932"/>
          </a:xfrm>
          <a:prstGeom prst="rect">
            <a:avLst/>
          </a:prstGeom>
        </p:spPr>
      </p:pic>
      <p:pic>
        <p:nvPicPr>
          <p:cNvPr id="270" name="Graphic 269">
            <a:extLst>
              <a:ext uri="{FF2B5EF4-FFF2-40B4-BE49-F238E27FC236}">
                <a16:creationId xmlns:a16="http://schemas.microsoft.com/office/drawing/2014/main" id="{9A85360E-1FDF-FF02-998C-223A393A4AF8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1589509" y="3343568"/>
            <a:ext cx="512932" cy="512932"/>
          </a:xfrm>
          <a:prstGeom prst="rect">
            <a:avLst/>
          </a:prstGeom>
        </p:spPr>
      </p:pic>
      <p:pic>
        <p:nvPicPr>
          <p:cNvPr id="272" name="Graphic 271">
            <a:extLst>
              <a:ext uri="{FF2B5EF4-FFF2-40B4-BE49-F238E27FC236}">
                <a16:creationId xmlns:a16="http://schemas.microsoft.com/office/drawing/2014/main" id="{2221C9C4-4D26-44A1-5957-098DF4EC2B68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2578162" y="3343568"/>
            <a:ext cx="512932" cy="512932"/>
          </a:xfrm>
          <a:prstGeom prst="rect">
            <a:avLst/>
          </a:prstGeom>
        </p:spPr>
      </p:pic>
      <p:pic>
        <p:nvPicPr>
          <p:cNvPr id="274" name="Graphic 273">
            <a:extLst>
              <a:ext uri="{FF2B5EF4-FFF2-40B4-BE49-F238E27FC236}">
                <a16:creationId xmlns:a16="http://schemas.microsoft.com/office/drawing/2014/main" id="{5C036F69-09FE-3618-8CF2-433CFB8B7F4D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3566815" y="3343568"/>
            <a:ext cx="512932" cy="512932"/>
          </a:xfrm>
          <a:prstGeom prst="rect">
            <a:avLst/>
          </a:prstGeom>
        </p:spPr>
      </p:pic>
      <p:pic>
        <p:nvPicPr>
          <p:cNvPr id="276" name="Graphic 275">
            <a:extLst>
              <a:ext uri="{FF2B5EF4-FFF2-40B4-BE49-F238E27FC236}">
                <a16:creationId xmlns:a16="http://schemas.microsoft.com/office/drawing/2014/main" id="{B0B6AD8A-7779-AFE8-E386-D249C9C3C00E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555469" y="3343568"/>
            <a:ext cx="512932" cy="512932"/>
          </a:xfrm>
          <a:prstGeom prst="rect">
            <a:avLst/>
          </a:prstGeom>
        </p:spPr>
      </p:pic>
      <p:pic>
        <p:nvPicPr>
          <p:cNvPr id="278" name="Graphic 277">
            <a:extLst>
              <a:ext uri="{FF2B5EF4-FFF2-40B4-BE49-F238E27FC236}">
                <a16:creationId xmlns:a16="http://schemas.microsoft.com/office/drawing/2014/main" id="{F9F325C7-7878-601A-01CC-407336184293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5544122" y="3343568"/>
            <a:ext cx="512932" cy="512932"/>
          </a:xfrm>
          <a:prstGeom prst="rect">
            <a:avLst/>
          </a:prstGeom>
        </p:spPr>
      </p:pic>
      <p:pic>
        <p:nvPicPr>
          <p:cNvPr id="280" name="Graphic 279">
            <a:extLst>
              <a:ext uri="{FF2B5EF4-FFF2-40B4-BE49-F238E27FC236}">
                <a16:creationId xmlns:a16="http://schemas.microsoft.com/office/drawing/2014/main" id="{49F8246A-3F48-FE2B-89D2-741BEC85C698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6532775" y="3343568"/>
            <a:ext cx="512932" cy="512932"/>
          </a:xfrm>
          <a:prstGeom prst="rect">
            <a:avLst/>
          </a:prstGeom>
        </p:spPr>
      </p:pic>
      <p:pic>
        <p:nvPicPr>
          <p:cNvPr id="282" name="Graphic 281">
            <a:extLst>
              <a:ext uri="{FF2B5EF4-FFF2-40B4-BE49-F238E27FC236}">
                <a16:creationId xmlns:a16="http://schemas.microsoft.com/office/drawing/2014/main" id="{016E8B92-CED9-3103-A600-6C1D6C35FDDD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7521429" y="3343568"/>
            <a:ext cx="512932" cy="512932"/>
          </a:xfrm>
          <a:prstGeom prst="rect">
            <a:avLst/>
          </a:prstGeom>
        </p:spPr>
      </p:pic>
      <p:pic>
        <p:nvPicPr>
          <p:cNvPr id="284" name="Graphic 283">
            <a:extLst>
              <a:ext uri="{FF2B5EF4-FFF2-40B4-BE49-F238E27FC236}">
                <a16:creationId xmlns:a16="http://schemas.microsoft.com/office/drawing/2014/main" id="{75E0BEF2-43ED-D9D5-E361-CBEA68B5C03E}"/>
              </a:ext>
            </a:extLst>
          </p:cNvPr>
          <p:cNvPicPr>
            <a:picLocks noChangeAspect="1"/>
          </p:cNvPicPr>
          <p:nvPr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tretch>
            <a:fillRect/>
          </a:stretch>
        </p:blipFill>
        <p:spPr>
          <a:xfrm>
            <a:off x="8510082" y="3343568"/>
            <a:ext cx="512932" cy="512932"/>
          </a:xfrm>
          <a:prstGeom prst="rect">
            <a:avLst/>
          </a:prstGeom>
        </p:spPr>
      </p:pic>
      <p:pic>
        <p:nvPicPr>
          <p:cNvPr id="286" name="Graphic 285">
            <a:extLst>
              <a:ext uri="{FF2B5EF4-FFF2-40B4-BE49-F238E27FC236}">
                <a16:creationId xmlns:a16="http://schemas.microsoft.com/office/drawing/2014/main" id="{75C239EC-F36E-D450-2BC1-727594C3E2DA}"/>
              </a:ext>
            </a:extLst>
          </p:cNvPr>
          <p:cNvPicPr>
            <a:picLocks noChangeAspect="1"/>
          </p:cNvPicPr>
          <p:nvPr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tretch>
            <a:fillRect/>
          </a:stretch>
        </p:blipFill>
        <p:spPr>
          <a:xfrm>
            <a:off x="9498735" y="3343568"/>
            <a:ext cx="512932" cy="512932"/>
          </a:xfrm>
          <a:prstGeom prst="rect">
            <a:avLst/>
          </a:prstGeom>
        </p:spPr>
      </p:pic>
      <p:pic>
        <p:nvPicPr>
          <p:cNvPr id="288" name="Graphic 287">
            <a:extLst>
              <a:ext uri="{FF2B5EF4-FFF2-40B4-BE49-F238E27FC236}">
                <a16:creationId xmlns:a16="http://schemas.microsoft.com/office/drawing/2014/main" id="{BFE94C23-2239-73C6-9CCF-C1CEFF452737}"/>
              </a:ext>
            </a:extLst>
          </p:cNvPr>
          <p:cNvPicPr>
            <a:picLocks noChangeAspect="1"/>
          </p:cNvPicPr>
          <p:nvPr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tretch>
            <a:fillRect/>
          </a:stretch>
        </p:blipFill>
        <p:spPr>
          <a:xfrm>
            <a:off x="11476046" y="3343568"/>
            <a:ext cx="512932" cy="512932"/>
          </a:xfrm>
          <a:prstGeom prst="rect">
            <a:avLst/>
          </a:prstGeom>
        </p:spPr>
      </p:pic>
      <p:pic>
        <p:nvPicPr>
          <p:cNvPr id="290" name="Graphic 289">
            <a:extLst>
              <a:ext uri="{FF2B5EF4-FFF2-40B4-BE49-F238E27FC236}">
                <a16:creationId xmlns:a16="http://schemas.microsoft.com/office/drawing/2014/main" id="{A2139233-2E2A-D1F6-FB64-A84B70EBB97F}"/>
              </a:ext>
            </a:extLst>
          </p:cNvPr>
          <p:cNvPicPr>
            <a:picLocks noChangeAspect="1"/>
          </p:cNvPicPr>
          <p:nvPr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tretch>
            <a:fillRect/>
          </a:stretch>
        </p:blipFill>
        <p:spPr>
          <a:xfrm>
            <a:off x="10487389" y="3343568"/>
            <a:ext cx="512932" cy="512932"/>
          </a:xfrm>
          <a:prstGeom prst="rect">
            <a:avLst/>
          </a:prstGeom>
        </p:spPr>
      </p:pic>
      <p:pic>
        <p:nvPicPr>
          <p:cNvPr id="292" name="Graphic 291">
            <a:extLst>
              <a:ext uri="{FF2B5EF4-FFF2-40B4-BE49-F238E27FC236}">
                <a16:creationId xmlns:a16="http://schemas.microsoft.com/office/drawing/2014/main" id="{8250CA05-DCBB-FEE3-7B20-FDF51C414F2F}"/>
              </a:ext>
            </a:extLst>
          </p:cNvPr>
          <p:cNvPicPr>
            <a:picLocks noChangeAspect="1"/>
          </p:cNvPicPr>
          <p:nvPr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tretch>
            <a:fillRect/>
          </a:stretch>
        </p:blipFill>
        <p:spPr>
          <a:xfrm>
            <a:off x="600855" y="4089206"/>
            <a:ext cx="512932" cy="512932"/>
          </a:xfrm>
          <a:prstGeom prst="rect">
            <a:avLst/>
          </a:prstGeom>
        </p:spPr>
      </p:pic>
      <p:pic>
        <p:nvPicPr>
          <p:cNvPr id="294" name="Graphic 293">
            <a:extLst>
              <a:ext uri="{FF2B5EF4-FFF2-40B4-BE49-F238E27FC236}">
                <a16:creationId xmlns:a16="http://schemas.microsoft.com/office/drawing/2014/main" id="{3F87B85A-8D2D-7404-5D22-76F2F99D834E}"/>
              </a:ext>
            </a:extLst>
          </p:cNvPr>
          <p:cNvPicPr>
            <a:picLocks noChangeAspect="1"/>
          </p:cNvPicPr>
          <p:nvPr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tretch>
            <a:fillRect/>
          </a:stretch>
        </p:blipFill>
        <p:spPr>
          <a:xfrm>
            <a:off x="1589509" y="4089206"/>
            <a:ext cx="512932" cy="512932"/>
          </a:xfrm>
          <a:prstGeom prst="rect">
            <a:avLst/>
          </a:prstGeom>
        </p:spPr>
      </p:pic>
      <p:pic>
        <p:nvPicPr>
          <p:cNvPr id="296" name="Graphic 295">
            <a:extLst>
              <a:ext uri="{FF2B5EF4-FFF2-40B4-BE49-F238E27FC236}">
                <a16:creationId xmlns:a16="http://schemas.microsoft.com/office/drawing/2014/main" id="{3AA7D9B7-7112-0455-8169-A7E1D42F02D2}"/>
              </a:ext>
            </a:extLst>
          </p:cNvPr>
          <p:cNvPicPr>
            <a:picLocks noChangeAspect="1"/>
          </p:cNvPicPr>
          <p:nvPr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tretch>
            <a:fillRect/>
          </a:stretch>
        </p:blipFill>
        <p:spPr>
          <a:xfrm>
            <a:off x="2578162" y="4089206"/>
            <a:ext cx="512932" cy="512932"/>
          </a:xfrm>
          <a:prstGeom prst="rect">
            <a:avLst/>
          </a:prstGeom>
        </p:spPr>
      </p:pic>
      <p:pic>
        <p:nvPicPr>
          <p:cNvPr id="298" name="Graphic 297">
            <a:extLst>
              <a:ext uri="{FF2B5EF4-FFF2-40B4-BE49-F238E27FC236}">
                <a16:creationId xmlns:a16="http://schemas.microsoft.com/office/drawing/2014/main" id="{8007CBBC-2549-7C0B-9A82-DCB4BB63E301}"/>
              </a:ext>
            </a:extLst>
          </p:cNvPr>
          <p:cNvPicPr>
            <a:picLocks noChangeAspect="1"/>
          </p:cNvPicPr>
          <p:nvPr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tretch>
            <a:fillRect/>
          </a:stretch>
        </p:blipFill>
        <p:spPr>
          <a:xfrm>
            <a:off x="3566815" y="4089206"/>
            <a:ext cx="512932" cy="512932"/>
          </a:xfrm>
          <a:prstGeom prst="rect">
            <a:avLst/>
          </a:prstGeom>
        </p:spPr>
      </p:pic>
      <p:pic>
        <p:nvPicPr>
          <p:cNvPr id="300" name="Graphic 299">
            <a:extLst>
              <a:ext uri="{FF2B5EF4-FFF2-40B4-BE49-F238E27FC236}">
                <a16:creationId xmlns:a16="http://schemas.microsoft.com/office/drawing/2014/main" id="{A94D5D2F-CDFA-A1AA-A520-CE88F4B8A0D3}"/>
              </a:ext>
            </a:extLst>
          </p:cNvPr>
          <p:cNvPicPr>
            <a:picLocks noChangeAspect="1"/>
          </p:cNvPicPr>
          <p:nvPr/>
        </p:nvPicPr>
        <p:blipFill>
          <a:blip r:embed="rId106">
            <a:extLst>
              <a:ext uri="{96DAC541-7B7A-43D3-8B79-37D633B846F1}">
                <asvg:svgBlip xmlns:asvg="http://schemas.microsoft.com/office/drawing/2016/SVG/main" r:embed="rId107"/>
              </a:ext>
            </a:extLst>
          </a:blip>
          <a:stretch>
            <a:fillRect/>
          </a:stretch>
        </p:blipFill>
        <p:spPr>
          <a:xfrm>
            <a:off x="4555469" y="4089206"/>
            <a:ext cx="512932" cy="512932"/>
          </a:xfrm>
          <a:prstGeom prst="rect">
            <a:avLst/>
          </a:prstGeom>
        </p:spPr>
      </p:pic>
      <p:pic>
        <p:nvPicPr>
          <p:cNvPr id="302" name="Graphic 301">
            <a:extLst>
              <a:ext uri="{FF2B5EF4-FFF2-40B4-BE49-F238E27FC236}">
                <a16:creationId xmlns:a16="http://schemas.microsoft.com/office/drawing/2014/main" id="{0AC2A1AA-4469-488D-A0E9-F8AE8E38B863}"/>
              </a:ext>
            </a:extLst>
          </p:cNvPr>
          <p:cNvPicPr>
            <a:picLocks noChangeAspect="1"/>
          </p:cNvPicPr>
          <p:nvPr/>
        </p:nvPicPr>
        <p:blipFill>
          <a:blip r:embed="rId108">
            <a:extLst>
              <a:ext uri="{96DAC541-7B7A-43D3-8B79-37D633B846F1}">
                <asvg:svgBlip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5544122" y="4089206"/>
            <a:ext cx="512932" cy="512932"/>
          </a:xfrm>
          <a:prstGeom prst="rect">
            <a:avLst/>
          </a:prstGeom>
        </p:spPr>
      </p:pic>
      <p:pic>
        <p:nvPicPr>
          <p:cNvPr id="304" name="Graphic 303">
            <a:extLst>
              <a:ext uri="{FF2B5EF4-FFF2-40B4-BE49-F238E27FC236}">
                <a16:creationId xmlns:a16="http://schemas.microsoft.com/office/drawing/2014/main" id="{2324E62E-EA18-480D-A16F-2A930B8F2CB7}"/>
              </a:ext>
            </a:extLst>
          </p:cNvPr>
          <p:cNvPicPr>
            <a:picLocks noChangeAspect="1"/>
          </p:cNvPicPr>
          <p:nvPr/>
        </p:nvPicPr>
        <p:blipFill>
          <a:blip r:embed="rId110">
            <a:extLst>
              <a:ext uri="{96DAC541-7B7A-43D3-8B79-37D633B846F1}">
                <asvg:svgBlip xmlns:asvg="http://schemas.microsoft.com/office/drawing/2016/SVG/main" r:embed="rId111"/>
              </a:ext>
            </a:extLst>
          </a:blip>
          <a:stretch>
            <a:fillRect/>
          </a:stretch>
        </p:blipFill>
        <p:spPr>
          <a:xfrm>
            <a:off x="6532775" y="4089206"/>
            <a:ext cx="512932" cy="512932"/>
          </a:xfrm>
          <a:prstGeom prst="rect">
            <a:avLst/>
          </a:prstGeom>
        </p:spPr>
      </p:pic>
      <p:pic>
        <p:nvPicPr>
          <p:cNvPr id="306" name="Graphic 305">
            <a:extLst>
              <a:ext uri="{FF2B5EF4-FFF2-40B4-BE49-F238E27FC236}">
                <a16:creationId xmlns:a16="http://schemas.microsoft.com/office/drawing/2014/main" id="{0BAF5DC1-F92F-EE06-80BE-CAB188CD9073}"/>
              </a:ext>
            </a:extLst>
          </p:cNvPr>
          <p:cNvPicPr>
            <a:picLocks noChangeAspect="1"/>
          </p:cNvPicPr>
          <p:nvPr/>
        </p:nvPicPr>
        <p:blipFill>
          <a:blip r:embed="rId112">
            <a:extLst>
              <a:ext uri="{96DAC541-7B7A-43D3-8B79-37D633B846F1}">
                <asvg:svgBlip xmlns:asvg="http://schemas.microsoft.com/office/drawing/2016/SVG/main" r:embed="rId113"/>
              </a:ext>
            </a:extLst>
          </a:blip>
          <a:stretch>
            <a:fillRect/>
          </a:stretch>
        </p:blipFill>
        <p:spPr>
          <a:xfrm>
            <a:off x="7521429" y="4089206"/>
            <a:ext cx="512932" cy="512932"/>
          </a:xfrm>
          <a:prstGeom prst="rect">
            <a:avLst/>
          </a:prstGeom>
        </p:spPr>
      </p:pic>
      <p:pic>
        <p:nvPicPr>
          <p:cNvPr id="308" name="Graphic 307">
            <a:extLst>
              <a:ext uri="{FF2B5EF4-FFF2-40B4-BE49-F238E27FC236}">
                <a16:creationId xmlns:a16="http://schemas.microsoft.com/office/drawing/2014/main" id="{27AF20D0-81F5-5A7D-D026-D33ACE07F66A}"/>
              </a:ext>
            </a:extLst>
          </p:cNvPr>
          <p:cNvPicPr>
            <a:picLocks noChangeAspect="1"/>
          </p:cNvPicPr>
          <p:nvPr/>
        </p:nvPicPr>
        <p:blipFill>
          <a:blip r:embed="rId114">
            <a:extLst>
              <a:ext uri="{96DAC541-7B7A-43D3-8B79-37D633B846F1}">
                <asvg:svgBlip xmlns:asvg="http://schemas.microsoft.com/office/drawing/2016/SVG/main" r:embed="rId115"/>
              </a:ext>
            </a:extLst>
          </a:blip>
          <a:stretch>
            <a:fillRect/>
          </a:stretch>
        </p:blipFill>
        <p:spPr>
          <a:xfrm>
            <a:off x="8510082" y="4089206"/>
            <a:ext cx="512932" cy="512932"/>
          </a:xfrm>
          <a:prstGeom prst="rect">
            <a:avLst/>
          </a:prstGeom>
        </p:spPr>
      </p:pic>
      <p:pic>
        <p:nvPicPr>
          <p:cNvPr id="310" name="Graphic 309">
            <a:extLst>
              <a:ext uri="{FF2B5EF4-FFF2-40B4-BE49-F238E27FC236}">
                <a16:creationId xmlns:a16="http://schemas.microsoft.com/office/drawing/2014/main" id="{A324786C-D29D-925D-27CE-6D5FAA7142FE}"/>
              </a:ext>
            </a:extLst>
          </p:cNvPr>
          <p:cNvPicPr>
            <a:picLocks noChangeAspect="1"/>
          </p:cNvPicPr>
          <p:nvPr/>
        </p:nvPicPr>
        <p:blipFill>
          <a:blip r:embed="rId116">
            <a:extLst>
              <a:ext uri="{96DAC541-7B7A-43D3-8B79-37D633B846F1}">
                <asvg:svgBlip xmlns:asvg="http://schemas.microsoft.com/office/drawing/2016/SVG/main" r:embed="rId117"/>
              </a:ext>
            </a:extLst>
          </a:blip>
          <a:stretch>
            <a:fillRect/>
          </a:stretch>
        </p:blipFill>
        <p:spPr>
          <a:xfrm>
            <a:off x="11476046" y="4089206"/>
            <a:ext cx="512932" cy="512932"/>
          </a:xfrm>
          <a:prstGeom prst="rect">
            <a:avLst/>
          </a:prstGeom>
        </p:spPr>
      </p:pic>
      <p:pic>
        <p:nvPicPr>
          <p:cNvPr id="312" name="Graphic 311">
            <a:extLst>
              <a:ext uri="{FF2B5EF4-FFF2-40B4-BE49-F238E27FC236}">
                <a16:creationId xmlns:a16="http://schemas.microsoft.com/office/drawing/2014/main" id="{A26323DB-BCA1-2902-2331-12FAB9BAE924}"/>
              </a:ext>
            </a:extLst>
          </p:cNvPr>
          <p:cNvPicPr>
            <a:picLocks noChangeAspect="1"/>
          </p:cNvPicPr>
          <p:nvPr/>
        </p:nvPicPr>
        <p:blipFill>
          <a:blip r:embed="rId118">
            <a:extLst>
              <a:ext uri="{96DAC541-7B7A-43D3-8B79-37D633B846F1}">
                <asvg:svgBlip xmlns:asvg="http://schemas.microsoft.com/office/drawing/2016/SVG/main" r:embed="rId119"/>
              </a:ext>
            </a:extLst>
          </a:blip>
          <a:stretch>
            <a:fillRect/>
          </a:stretch>
        </p:blipFill>
        <p:spPr>
          <a:xfrm>
            <a:off x="9498735" y="4089206"/>
            <a:ext cx="512932" cy="512932"/>
          </a:xfrm>
          <a:prstGeom prst="rect">
            <a:avLst/>
          </a:prstGeom>
        </p:spPr>
      </p:pic>
      <p:pic>
        <p:nvPicPr>
          <p:cNvPr id="314" name="Graphic 313">
            <a:extLst>
              <a:ext uri="{FF2B5EF4-FFF2-40B4-BE49-F238E27FC236}">
                <a16:creationId xmlns:a16="http://schemas.microsoft.com/office/drawing/2014/main" id="{33AC8A9D-1AA0-9E49-2E60-E954496DE29F}"/>
              </a:ext>
            </a:extLst>
          </p:cNvPr>
          <p:cNvPicPr>
            <a:picLocks noChangeAspect="1"/>
          </p:cNvPicPr>
          <p:nvPr/>
        </p:nvPicPr>
        <p:blipFill>
          <a:blip r:embed="rId120">
            <a:extLst>
              <a:ext uri="{96DAC541-7B7A-43D3-8B79-37D633B846F1}">
                <asvg:svgBlip xmlns:asvg="http://schemas.microsoft.com/office/drawing/2016/SVG/main" r:embed="rId121"/>
              </a:ext>
            </a:extLst>
          </a:blip>
          <a:stretch>
            <a:fillRect/>
          </a:stretch>
        </p:blipFill>
        <p:spPr>
          <a:xfrm>
            <a:off x="10487389" y="4089206"/>
            <a:ext cx="512932" cy="512932"/>
          </a:xfrm>
          <a:prstGeom prst="rect">
            <a:avLst/>
          </a:prstGeom>
        </p:spPr>
      </p:pic>
      <p:pic>
        <p:nvPicPr>
          <p:cNvPr id="316" name="Graphic 315">
            <a:extLst>
              <a:ext uri="{FF2B5EF4-FFF2-40B4-BE49-F238E27FC236}">
                <a16:creationId xmlns:a16="http://schemas.microsoft.com/office/drawing/2014/main" id="{A9FF307B-11C4-1C02-7BAB-C4F5264FB268}"/>
              </a:ext>
            </a:extLst>
          </p:cNvPr>
          <p:cNvPicPr>
            <a:picLocks noChangeAspect="1"/>
          </p:cNvPicPr>
          <p:nvPr/>
        </p:nvPicPr>
        <p:blipFill>
          <a:blip r:embed="rId122">
            <a:extLst>
              <a:ext uri="{96DAC541-7B7A-43D3-8B79-37D633B846F1}">
                <asvg:svgBlip xmlns:asvg="http://schemas.microsoft.com/office/drawing/2016/SVG/main" r:embed="rId123"/>
              </a:ext>
            </a:extLst>
          </a:blip>
          <a:stretch>
            <a:fillRect/>
          </a:stretch>
        </p:blipFill>
        <p:spPr>
          <a:xfrm>
            <a:off x="600855" y="4834844"/>
            <a:ext cx="512932" cy="512932"/>
          </a:xfrm>
          <a:prstGeom prst="rect">
            <a:avLst/>
          </a:prstGeom>
        </p:spPr>
      </p:pic>
      <p:pic>
        <p:nvPicPr>
          <p:cNvPr id="318" name="Graphic 317">
            <a:extLst>
              <a:ext uri="{FF2B5EF4-FFF2-40B4-BE49-F238E27FC236}">
                <a16:creationId xmlns:a16="http://schemas.microsoft.com/office/drawing/2014/main" id="{568945A4-FABF-922B-AED1-0407D67F7388}"/>
              </a:ext>
            </a:extLst>
          </p:cNvPr>
          <p:cNvPicPr>
            <a:picLocks noChangeAspect="1"/>
          </p:cNvPicPr>
          <p:nvPr/>
        </p:nvPicPr>
        <p:blipFill>
          <a:blip r:embed="rId124">
            <a:extLst>
              <a:ext uri="{96DAC541-7B7A-43D3-8B79-37D633B846F1}">
                <asvg:svgBlip xmlns:asvg="http://schemas.microsoft.com/office/drawing/2016/SVG/main" r:embed="rId125"/>
              </a:ext>
            </a:extLst>
          </a:blip>
          <a:stretch>
            <a:fillRect/>
          </a:stretch>
        </p:blipFill>
        <p:spPr>
          <a:xfrm>
            <a:off x="1589509" y="4834844"/>
            <a:ext cx="512932" cy="512932"/>
          </a:xfrm>
          <a:prstGeom prst="rect">
            <a:avLst/>
          </a:prstGeom>
        </p:spPr>
      </p:pic>
      <p:pic>
        <p:nvPicPr>
          <p:cNvPr id="320" name="Graphic 319">
            <a:extLst>
              <a:ext uri="{FF2B5EF4-FFF2-40B4-BE49-F238E27FC236}">
                <a16:creationId xmlns:a16="http://schemas.microsoft.com/office/drawing/2014/main" id="{BB291E96-890C-5577-34EE-7307CCA396BE}"/>
              </a:ext>
            </a:extLst>
          </p:cNvPr>
          <p:cNvPicPr>
            <a:picLocks noChangeAspect="1"/>
          </p:cNvPicPr>
          <p:nvPr/>
        </p:nvPicPr>
        <p:blipFill>
          <a:blip r:embed="rId126">
            <a:extLst>
              <a:ext uri="{96DAC541-7B7A-43D3-8B79-37D633B846F1}">
                <asvg:svgBlip xmlns:asvg="http://schemas.microsoft.com/office/drawing/2016/SVG/main" r:embed="rId127"/>
              </a:ext>
            </a:extLst>
          </a:blip>
          <a:stretch>
            <a:fillRect/>
          </a:stretch>
        </p:blipFill>
        <p:spPr>
          <a:xfrm>
            <a:off x="2578162" y="4834844"/>
            <a:ext cx="512932" cy="512932"/>
          </a:xfrm>
          <a:prstGeom prst="rect">
            <a:avLst/>
          </a:prstGeom>
        </p:spPr>
      </p:pic>
      <p:pic>
        <p:nvPicPr>
          <p:cNvPr id="322" name="Graphic 321">
            <a:extLst>
              <a:ext uri="{FF2B5EF4-FFF2-40B4-BE49-F238E27FC236}">
                <a16:creationId xmlns:a16="http://schemas.microsoft.com/office/drawing/2014/main" id="{3E56B2F0-4655-8FC0-4C69-BC68003EFDC9}"/>
              </a:ext>
            </a:extLst>
          </p:cNvPr>
          <p:cNvPicPr>
            <a:picLocks noChangeAspect="1"/>
          </p:cNvPicPr>
          <p:nvPr/>
        </p:nvPicPr>
        <p:blipFill>
          <a:blip r:embed="rId128">
            <a:extLst>
              <a:ext uri="{96DAC541-7B7A-43D3-8B79-37D633B846F1}">
                <asvg:svgBlip xmlns:asvg="http://schemas.microsoft.com/office/drawing/2016/SVG/main" r:embed="rId129"/>
              </a:ext>
            </a:extLst>
          </a:blip>
          <a:stretch>
            <a:fillRect/>
          </a:stretch>
        </p:blipFill>
        <p:spPr>
          <a:xfrm>
            <a:off x="3566815" y="4834844"/>
            <a:ext cx="512932" cy="512932"/>
          </a:xfrm>
          <a:prstGeom prst="rect">
            <a:avLst/>
          </a:prstGeom>
        </p:spPr>
      </p:pic>
      <p:pic>
        <p:nvPicPr>
          <p:cNvPr id="324" name="Graphic 323">
            <a:extLst>
              <a:ext uri="{FF2B5EF4-FFF2-40B4-BE49-F238E27FC236}">
                <a16:creationId xmlns:a16="http://schemas.microsoft.com/office/drawing/2014/main" id="{99EC6264-0BE3-0E6A-277C-69EBA907EE8B}"/>
              </a:ext>
            </a:extLst>
          </p:cNvPr>
          <p:cNvPicPr>
            <a:picLocks noChangeAspect="1"/>
          </p:cNvPicPr>
          <p:nvPr/>
        </p:nvPicPr>
        <p:blipFill>
          <a:blip r:embed="rId130">
            <a:extLst>
              <a:ext uri="{96DAC541-7B7A-43D3-8B79-37D633B846F1}">
                <asvg:svgBlip xmlns:asvg="http://schemas.microsoft.com/office/drawing/2016/SVG/main" r:embed="rId131"/>
              </a:ext>
            </a:extLst>
          </a:blip>
          <a:stretch>
            <a:fillRect/>
          </a:stretch>
        </p:blipFill>
        <p:spPr>
          <a:xfrm>
            <a:off x="4555469" y="4834844"/>
            <a:ext cx="512932" cy="512932"/>
          </a:xfrm>
          <a:prstGeom prst="rect">
            <a:avLst/>
          </a:prstGeom>
        </p:spPr>
      </p:pic>
      <p:pic>
        <p:nvPicPr>
          <p:cNvPr id="326" name="Graphic 325">
            <a:extLst>
              <a:ext uri="{FF2B5EF4-FFF2-40B4-BE49-F238E27FC236}">
                <a16:creationId xmlns:a16="http://schemas.microsoft.com/office/drawing/2014/main" id="{7097E4E1-22A0-0188-96FF-6C9D92EF0407}"/>
              </a:ext>
            </a:extLst>
          </p:cNvPr>
          <p:cNvPicPr>
            <a:picLocks noChangeAspect="1"/>
          </p:cNvPicPr>
          <p:nvPr/>
        </p:nvPicPr>
        <p:blipFill>
          <a:blip r:embed="rId132">
            <a:extLst>
              <a:ext uri="{96DAC541-7B7A-43D3-8B79-37D633B846F1}">
                <asvg:svgBlip xmlns:asvg="http://schemas.microsoft.com/office/drawing/2016/SVG/main" r:embed="rId133"/>
              </a:ext>
            </a:extLst>
          </a:blip>
          <a:stretch>
            <a:fillRect/>
          </a:stretch>
        </p:blipFill>
        <p:spPr>
          <a:xfrm>
            <a:off x="5544122" y="4834844"/>
            <a:ext cx="512932" cy="512932"/>
          </a:xfrm>
          <a:prstGeom prst="rect">
            <a:avLst/>
          </a:prstGeom>
        </p:spPr>
      </p:pic>
      <p:pic>
        <p:nvPicPr>
          <p:cNvPr id="328" name="Graphic 327">
            <a:extLst>
              <a:ext uri="{FF2B5EF4-FFF2-40B4-BE49-F238E27FC236}">
                <a16:creationId xmlns:a16="http://schemas.microsoft.com/office/drawing/2014/main" id="{47A620FD-7AB6-A828-3311-935D606692F5}"/>
              </a:ext>
            </a:extLst>
          </p:cNvPr>
          <p:cNvPicPr>
            <a:picLocks noChangeAspect="1"/>
          </p:cNvPicPr>
          <p:nvPr/>
        </p:nvPicPr>
        <p:blipFill>
          <a:blip r:embed="rId134">
            <a:extLst>
              <a:ext uri="{96DAC541-7B7A-43D3-8B79-37D633B846F1}">
                <asvg:svgBlip xmlns:asvg="http://schemas.microsoft.com/office/drawing/2016/SVG/main" r:embed="rId135"/>
              </a:ext>
            </a:extLst>
          </a:blip>
          <a:stretch>
            <a:fillRect/>
          </a:stretch>
        </p:blipFill>
        <p:spPr>
          <a:xfrm>
            <a:off x="6532775" y="4834844"/>
            <a:ext cx="512932" cy="512932"/>
          </a:xfrm>
          <a:prstGeom prst="rect">
            <a:avLst/>
          </a:prstGeom>
        </p:spPr>
      </p:pic>
      <p:pic>
        <p:nvPicPr>
          <p:cNvPr id="330" name="Graphic 329">
            <a:extLst>
              <a:ext uri="{FF2B5EF4-FFF2-40B4-BE49-F238E27FC236}">
                <a16:creationId xmlns:a16="http://schemas.microsoft.com/office/drawing/2014/main" id="{9DFD6D2C-20A1-7ABB-21F0-ABE5C02EF7D9}"/>
              </a:ext>
            </a:extLst>
          </p:cNvPr>
          <p:cNvPicPr>
            <a:picLocks noChangeAspect="1"/>
          </p:cNvPicPr>
          <p:nvPr/>
        </p:nvPicPr>
        <p:blipFill>
          <a:blip r:embed="rId136">
            <a:extLst>
              <a:ext uri="{96DAC541-7B7A-43D3-8B79-37D633B846F1}">
                <asvg:svgBlip xmlns:asvg="http://schemas.microsoft.com/office/drawing/2016/SVG/main" r:embed="rId137"/>
              </a:ext>
            </a:extLst>
          </a:blip>
          <a:stretch>
            <a:fillRect/>
          </a:stretch>
        </p:blipFill>
        <p:spPr>
          <a:xfrm>
            <a:off x="7521429" y="4834844"/>
            <a:ext cx="512932" cy="512932"/>
          </a:xfrm>
          <a:prstGeom prst="rect">
            <a:avLst/>
          </a:prstGeom>
        </p:spPr>
      </p:pic>
      <p:pic>
        <p:nvPicPr>
          <p:cNvPr id="332" name="Graphic 331">
            <a:extLst>
              <a:ext uri="{FF2B5EF4-FFF2-40B4-BE49-F238E27FC236}">
                <a16:creationId xmlns:a16="http://schemas.microsoft.com/office/drawing/2014/main" id="{BBBD8CF7-5CB4-6DA3-6B1A-EA08A0BA9A21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138"/>
              </a:ext>
            </a:extLst>
          </a:blip>
          <a:stretch>
            <a:fillRect/>
          </a:stretch>
        </p:blipFill>
        <p:spPr>
          <a:xfrm>
            <a:off x="8510082" y="4834844"/>
            <a:ext cx="512932" cy="512932"/>
          </a:xfrm>
          <a:prstGeom prst="rect">
            <a:avLst/>
          </a:prstGeom>
        </p:spPr>
      </p:pic>
      <p:pic>
        <p:nvPicPr>
          <p:cNvPr id="334" name="Graphic 333">
            <a:extLst>
              <a:ext uri="{FF2B5EF4-FFF2-40B4-BE49-F238E27FC236}">
                <a16:creationId xmlns:a16="http://schemas.microsoft.com/office/drawing/2014/main" id="{58B57CCA-7EE1-F59E-684E-FCC0ED73694C}"/>
              </a:ext>
            </a:extLst>
          </p:cNvPr>
          <p:cNvPicPr>
            <a:picLocks noChangeAspect="1"/>
          </p:cNvPicPr>
          <p:nvPr/>
        </p:nvPicPr>
        <p:blipFill>
          <a:blip r:embed="rId139">
            <a:extLst>
              <a:ext uri="{96DAC541-7B7A-43D3-8B79-37D633B846F1}">
                <asvg:svgBlip xmlns:asvg="http://schemas.microsoft.com/office/drawing/2016/SVG/main" r:embed="rId140"/>
              </a:ext>
            </a:extLst>
          </a:blip>
          <a:stretch>
            <a:fillRect/>
          </a:stretch>
        </p:blipFill>
        <p:spPr>
          <a:xfrm>
            <a:off x="11476046" y="4834844"/>
            <a:ext cx="512932" cy="512932"/>
          </a:xfrm>
          <a:prstGeom prst="rect">
            <a:avLst/>
          </a:prstGeom>
        </p:spPr>
      </p:pic>
      <p:pic>
        <p:nvPicPr>
          <p:cNvPr id="336" name="Graphic 335">
            <a:extLst>
              <a:ext uri="{FF2B5EF4-FFF2-40B4-BE49-F238E27FC236}">
                <a16:creationId xmlns:a16="http://schemas.microsoft.com/office/drawing/2014/main" id="{FD4DDABC-6A8A-E8CD-CE5F-CD0AB8F9ED12}"/>
              </a:ext>
            </a:extLst>
          </p:cNvPr>
          <p:cNvPicPr>
            <a:picLocks noChangeAspect="1"/>
          </p:cNvPicPr>
          <p:nvPr/>
        </p:nvPicPr>
        <p:blipFill>
          <a:blip r:embed="rId141">
            <a:extLst>
              <a:ext uri="{96DAC541-7B7A-43D3-8B79-37D633B846F1}">
                <asvg:svgBlip xmlns:asvg="http://schemas.microsoft.com/office/drawing/2016/SVG/main" r:embed="rId142"/>
              </a:ext>
            </a:extLst>
          </a:blip>
          <a:stretch>
            <a:fillRect/>
          </a:stretch>
        </p:blipFill>
        <p:spPr>
          <a:xfrm>
            <a:off x="9498735" y="4834844"/>
            <a:ext cx="512932" cy="512932"/>
          </a:xfrm>
          <a:prstGeom prst="rect">
            <a:avLst/>
          </a:prstGeom>
        </p:spPr>
      </p:pic>
      <p:pic>
        <p:nvPicPr>
          <p:cNvPr id="338" name="Graphic 337">
            <a:extLst>
              <a:ext uri="{FF2B5EF4-FFF2-40B4-BE49-F238E27FC236}">
                <a16:creationId xmlns:a16="http://schemas.microsoft.com/office/drawing/2014/main" id="{42911BC4-CEE6-4437-E533-BCDABD0156BF}"/>
              </a:ext>
            </a:extLst>
          </p:cNvPr>
          <p:cNvPicPr>
            <a:picLocks noChangeAspect="1"/>
          </p:cNvPicPr>
          <p:nvPr/>
        </p:nvPicPr>
        <p:blipFill>
          <a:blip r:embed="rId143">
            <a:extLst>
              <a:ext uri="{96DAC541-7B7A-43D3-8B79-37D633B846F1}">
                <asvg:svgBlip xmlns:asvg="http://schemas.microsoft.com/office/drawing/2016/SVG/main" r:embed="rId144"/>
              </a:ext>
            </a:extLst>
          </a:blip>
          <a:stretch>
            <a:fillRect/>
          </a:stretch>
        </p:blipFill>
        <p:spPr>
          <a:xfrm>
            <a:off x="10487389" y="4834844"/>
            <a:ext cx="512932" cy="512932"/>
          </a:xfrm>
          <a:prstGeom prst="rect">
            <a:avLst/>
          </a:prstGeom>
        </p:spPr>
      </p:pic>
      <p:pic>
        <p:nvPicPr>
          <p:cNvPr id="340" name="Graphic 339">
            <a:extLst>
              <a:ext uri="{FF2B5EF4-FFF2-40B4-BE49-F238E27FC236}">
                <a16:creationId xmlns:a16="http://schemas.microsoft.com/office/drawing/2014/main" id="{52385504-61FD-E0CB-A24B-3CF3DDA54E6E}"/>
              </a:ext>
            </a:extLst>
          </p:cNvPr>
          <p:cNvPicPr>
            <a:picLocks noChangeAspect="1"/>
          </p:cNvPicPr>
          <p:nvPr/>
        </p:nvPicPr>
        <p:blipFill>
          <a:blip r:embed="rId145">
            <a:extLst>
              <a:ext uri="{96DAC541-7B7A-43D3-8B79-37D633B846F1}">
                <asvg:svgBlip xmlns:asvg="http://schemas.microsoft.com/office/drawing/2016/SVG/main" r:embed="rId146"/>
              </a:ext>
            </a:extLst>
          </a:blip>
          <a:stretch>
            <a:fillRect/>
          </a:stretch>
        </p:blipFill>
        <p:spPr>
          <a:xfrm>
            <a:off x="600855" y="5581777"/>
            <a:ext cx="512932" cy="512932"/>
          </a:xfrm>
          <a:prstGeom prst="rect">
            <a:avLst/>
          </a:prstGeom>
        </p:spPr>
      </p:pic>
      <p:pic>
        <p:nvPicPr>
          <p:cNvPr id="342" name="Graphic 341">
            <a:extLst>
              <a:ext uri="{FF2B5EF4-FFF2-40B4-BE49-F238E27FC236}">
                <a16:creationId xmlns:a16="http://schemas.microsoft.com/office/drawing/2014/main" id="{1270CD72-5F01-7E9F-ABEF-4624F6FB2FA6}"/>
              </a:ext>
            </a:extLst>
          </p:cNvPr>
          <p:cNvPicPr>
            <a:picLocks noChangeAspect="1"/>
          </p:cNvPicPr>
          <p:nvPr/>
        </p:nvPicPr>
        <p:blipFill>
          <a:blip r:embed="rId147">
            <a:extLst>
              <a:ext uri="{96DAC541-7B7A-43D3-8B79-37D633B846F1}">
                <asvg:svgBlip xmlns:asvg="http://schemas.microsoft.com/office/drawing/2016/SVG/main" r:embed="rId148"/>
              </a:ext>
            </a:extLst>
          </a:blip>
          <a:stretch>
            <a:fillRect/>
          </a:stretch>
        </p:blipFill>
        <p:spPr>
          <a:xfrm>
            <a:off x="1589509" y="5581777"/>
            <a:ext cx="512932" cy="512932"/>
          </a:xfrm>
          <a:prstGeom prst="rect">
            <a:avLst/>
          </a:prstGeom>
        </p:spPr>
      </p:pic>
      <p:pic>
        <p:nvPicPr>
          <p:cNvPr id="344" name="Graphic 343">
            <a:extLst>
              <a:ext uri="{FF2B5EF4-FFF2-40B4-BE49-F238E27FC236}">
                <a16:creationId xmlns:a16="http://schemas.microsoft.com/office/drawing/2014/main" id="{AD91BA73-3A75-C41A-497E-8CE9234DCB69}"/>
              </a:ext>
            </a:extLst>
          </p:cNvPr>
          <p:cNvPicPr>
            <a:picLocks noChangeAspect="1"/>
          </p:cNvPicPr>
          <p:nvPr/>
        </p:nvPicPr>
        <p:blipFill>
          <a:blip r:embed="rId149">
            <a:extLst>
              <a:ext uri="{96DAC541-7B7A-43D3-8B79-37D633B846F1}">
                <asvg:svgBlip xmlns:asvg="http://schemas.microsoft.com/office/drawing/2016/SVG/main" r:embed="rId150"/>
              </a:ext>
            </a:extLst>
          </a:blip>
          <a:stretch>
            <a:fillRect/>
          </a:stretch>
        </p:blipFill>
        <p:spPr>
          <a:xfrm>
            <a:off x="2578162" y="5581777"/>
            <a:ext cx="512932" cy="512932"/>
          </a:xfrm>
          <a:prstGeom prst="rect">
            <a:avLst/>
          </a:prstGeom>
        </p:spPr>
      </p:pic>
      <p:pic>
        <p:nvPicPr>
          <p:cNvPr id="346" name="Graphic 345">
            <a:extLst>
              <a:ext uri="{FF2B5EF4-FFF2-40B4-BE49-F238E27FC236}">
                <a16:creationId xmlns:a16="http://schemas.microsoft.com/office/drawing/2014/main" id="{575A410D-FBD7-65A1-F670-1A8FD2BFF7BC}"/>
              </a:ext>
            </a:extLst>
          </p:cNvPr>
          <p:cNvPicPr>
            <a:picLocks noChangeAspect="1"/>
          </p:cNvPicPr>
          <p:nvPr/>
        </p:nvPicPr>
        <p:blipFill>
          <a:blip r:embed="rId151">
            <a:extLst>
              <a:ext uri="{96DAC541-7B7A-43D3-8B79-37D633B846F1}">
                <asvg:svgBlip xmlns:asvg="http://schemas.microsoft.com/office/drawing/2016/SVG/main" r:embed="rId152"/>
              </a:ext>
            </a:extLst>
          </a:blip>
          <a:stretch>
            <a:fillRect/>
          </a:stretch>
        </p:blipFill>
        <p:spPr>
          <a:xfrm>
            <a:off x="3566815" y="5581777"/>
            <a:ext cx="512932" cy="512932"/>
          </a:xfrm>
          <a:prstGeom prst="rect">
            <a:avLst/>
          </a:prstGeom>
        </p:spPr>
      </p:pic>
      <p:pic>
        <p:nvPicPr>
          <p:cNvPr id="348" name="Graphic 347">
            <a:extLst>
              <a:ext uri="{FF2B5EF4-FFF2-40B4-BE49-F238E27FC236}">
                <a16:creationId xmlns:a16="http://schemas.microsoft.com/office/drawing/2014/main" id="{A14DD307-6AF5-6587-9AB3-9181BF2EB5AA}"/>
              </a:ext>
            </a:extLst>
          </p:cNvPr>
          <p:cNvPicPr>
            <a:picLocks noChangeAspect="1"/>
          </p:cNvPicPr>
          <p:nvPr/>
        </p:nvPicPr>
        <p:blipFill>
          <a:blip r:embed="rId153">
            <a:extLst>
              <a:ext uri="{96DAC541-7B7A-43D3-8B79-37D633B846F1}">
                <asvg:svgBlip xmlns:asvg="http://schemas.microsoft.com/office/drawing/2016/SVG/main" r:embed="rId154"/>
              </a:ext>
            </a:extLst>
          </a:blip>
          <a:stretch>
            <a:fillRect/>
          </a:stretch>
        </p:blipFill>
        <p:spPr>
          <a:xfrm>
            <a:off x="4555469" y="5581777"/>
            <a:ext cx="512932" cy="512932"/>
          </a:xfrm>
          <a:prstGeom prst="rect">
            <a:avLst/>
          </a:prstGeom>
        </p:spPr>
      </p:pic>
      <p:pic>
        <p:nvPicPr>
          <p:cNvPr id="350" name="Graphic 349">
            <a:extLst>
              <a:ext uri="{FF2B5EF4-FFF2-40B4-BE49-F238E27FC236}">
                <a16:creationId xmlns:a16="http://schemas.microsoft.com/office/drawing/2014/main" id="{DC73D1B9-1A6D-2AAE-650C-4B14DF68D2D1}"/>
              </a:ext>
            </a:extLst>
          </p:cNvPr>
          <p:cNvPicPr>
            <a:picLocks noChangeAspect="1"/>
          </p:cNvPicPr>
          <p:nvPr/>
        </p:nvPicPr>
        <p:blipFill>
          <a:blip r:embed="rId155">
            <a:extLst>
              <a:ext uri="{96DAC541-7B7A-43D3-8B79-37D633B846F1}">
                <asvg:svgBlip xmlns:asvg="http://schemas.microsoft.com/office/drawing/2016/SVG/main" r:embed="rId156"/>
              </a:ext>
            </a:extLst>
          </a:blip>
          <a:stretch>
            <a:fillRect/>
          </a:stretch>
        </p:blipFill>
        <p:spPr>
          <a:xfrm>
            <a:off x="5544122" y="5581777"/>
            <a:ext cx="512932" cy="512932"/>
          </a:xfrm>
          <a:prstGeom prst="rect">
            <a:avLst/>
          </a:prstGeom>
        </p:spPr>
      </p:pic>
      <p:pic>
        <p:nvPicPr>
          <p:cNvPr id="352" name="Graphic 351">
            <a:extLst>
              <a:ext uri="{FF2B5EF4-FFF2-40B4-BE49-F238E27FC236}">
                <a16:creationId xmlns:a16="http://schemas.microsoft.com/office/drawing/2014/main" id="{4C9A6B44-4677-C46D-F6CE-4D3075E95B7D}"/>
              </a:ext>
            </a:extLst>
          </p:cNvPr>
          <p:cNvPicPr>
            <a:picLocks noChangeAspect="1"/>
          </p:cNvPicPr>
          <p:nvPr/>
        </p:nvPicPr>
        <p:blipFill>
          <a:blip r:embed="rId157">
            <a:extLst>
              <a:ext uri="{96DAC541-7B7A-43D3-8B79-37D633B846F1}">
                <asvg:svgBlip xmlns:asvg="http://schemas.microsoft.com/office/drawing/2016/SVG/main" r:embed="rId158"/>
              </a:ext>
            </a:extLst>
          </a:blip>
          <a:stretch>
            <a:fillRect/>
          </a:stretch>
        </p:blipFill>
        <p:spPr>
          <a:xfrm>
            <a:off x="6532775" y="5581777"/>
            <a:ext cx="512932" cy="512932"/>
          </a:xfrm>
          <a:prstGeom prst="rect">
            <a:avLst/>
          </a:prstGeom>
        </p:spPr>
      </p:pic>
      <p:pic>
        <p:nvPicPr>
          <p:cNvPr id="354" name="Graphic 353">
            <a:extLst>
              <a:ext uri="{FF2B5EF4-FFF2-40B4-BE49-F238E27FC236}">
                <a16:creationId xmlns:a16="http://schemas.microsoft.com/office/drawing/2014/main" id="{9F0B0001-E731-34C6-F29D-E9F65C1C6F55}"/>
              </a:ext>
            </a:extLst>
          </p:cNvPr>
          <p:cNvPicPr>
            <a:picLocks noChangeAspect="1"/>
          </p:cNvPicPr>
          <p:nvPr/>
        </p:nvPicPr>
        <p:blipFill>
          <a:blip r:embed="rId159">
            <a:extLst>
              <a:ext uri="{96DAC541-7B7A-43D3-8B79-37D633B846F1}">
                <asvg:svgBlip xmlns:asvg="http://schemas.microsoft.com/office/drawing/2016/SVG/main" r:embed="rId160"/>
              </a:ext>
            </a:extLst>
          </a:blip>
          <a:stretch>
            <a:fillRect/>
          </a:stretch>
        </p:blipFill>
        <p:spPr>
          <a:xfrm>
            <a:off x="7521429" y="5581777"/>
            <a:ext cx="512932" cy="512932"/>
          </a:xfrm>
          <a:prstGeom prst="rect">
            <a:avLst/>
          </a:prstGeom>
        </p:spPr>
      </p:pic>
      <p:pic>
        <p:nvPicPr>
          <p:cNvPr id="356" name="Graphic 355">
            <a:extLst>
              <a:ext uri="{FF2B5EF4-FFF2-40B4-BE49-F238E27FC236}">
                <a16:creationId xmlns:a16="http://schemas.microsoft.com/office/drawing/2014/main" id="{4E47A2BD-9A4F-9CD6-4D4C-2FE35275F636}"/>
              </a:ext>
            </a:extLst>
          </p:cNvPr>
          <p:cNvPicPr>
            <a:picLocks noChangeAspect="1"/>
          </p:cNvPicPr>
          <p:nvPr/>
        </p:nvPicPr>
        <p:blipFill>
          <a:blip r:embed="rId161">
            <a:extLst>
              <a:ext uri="{96DAC541-7B7A-43D3-8B79-37D633B846F1}">
                <asvg:svgBlip xmlns:asvg="http://schemas.microsoft.com/office/drawing/2016/SVG/main" r:embed="rId162"/>
              </a:ext>
            </a:extLst>
          </a:blip>
          <a:stretch>
            <a:fillRect/>
          </a:stretch>
        </p:blipFill>
        <p:spPr>
          <a:xfrm>
            <a:off x="8510082" y="5581777"/>
            <a:ext cx="512932" cy="512932"/>
          </a:xfrm>
          <a:prstGeom prst="rect">
            <a:avLst/>
          </a:prstGeom>
        </p:spPr>
      </p:pic>
      <p:pic>
        <p:nvPicPr>
          <p:cNvPr id="358" name="Graphic 357">
            <a:extLst>
              <a:ext uri="{FF2B5EF4-FFF2-40B4-BE49-F238E27FC236}">
                <a16:creationId xmlns:a16="http://schemas.microsoft.com/office/drawing/2014/main" id="{BB932BE9-2BA0-ABE7-BA6F-DE4487AA3371}"/>
              </a:ext>
            </a:extLst>
          </p:cNvPr>
          <p:cNvPicPr>
            <a:picLocks noChangeAspect="1"/>
          </p:cNvPicPr>
          <p:nvPr/>
        </p:nvPicPr>
        <p:blipFill>
          <a:blip r:embed="rId163">
            <a:extLst>
              <a:ext uri="{96DAC541-7B7A-43D3-8B79-37D633B846F1}">
                <asvg:svgBlip xmlns:asvg="http://schemas.microsoft.com/office/drawing/2016/SVG/main" r:embed="rId164"/>
              </a:ext>
            </a:extLst>
          </a:blip>
          <a:stretch>
            <a:fillRect/>
          </a:stretch>
        </p:blipFill>
        <p:spPr>
          <a:xfrm>
            <a:off x="9498735" y="5581777"/>
            <a:ext cx="512932" cy="512932"/>
          </a:xfrm>
          <a:prstGeom prst="rect">
            <a:avLst/>
          </a:prstGeom>
        </p:spPr>
      </p:pic>
      <p:pic>
        <p:nvPicPr>
          <p:cNvPr id="360" name="Graphic 359">
            <a:extLst>
              <a:ext uri="{FF2B5EF4-FFF2-40B4-BE49-F238E27FC236}">
                <a16:creationId xmlns:a16="http://schemas.microsoft.com/office/drawing/2014/main" id="{1A2C6BC9-B26B-A1E2-F331-371E8E27D708}"/>
              </a:ext>
            </a:extLst>
          </p:cNvPr>
          <p:cNvPicPr>
            <a:picLocks noChangeAspect="1"/>
          </p:cNvPicPr>
          <p:nvPr/>
        </p:nvPicPr>
        <p:blipFill>
          <a:blip r:embed="rId165">
            <a:extLst>
              <a:ext uri="{96DAC541-7B7A-43D3-8B79-37D633B846F1}">
                <asvg:svgBlip xmlns:asvg="http://schemas.microsoft.com/office/drawing/2016/SVG/main" r:embed="rId166"/>
              </a:ext>
            </a:extLst>
          </a:blip>
          <a:stretch>
            <a:fillRect/>
          </a:stretch>
        </p:blipFill>
        <p:spPr>
          <a:xfrm>
            <a:off x="10487389" y="5581777"/>
            <a:ext cx="512932" cy="512932"/>
          </a:xfrm>
          <a:prstGeom prst="rect">
            <a:avLst/>
          </a:prstGeom>
        </p:spPr>
      </p:pic>
      <p:pic>
        <p:nvPicPr>
          <p:cNvPr id="362" name="Graphic 361">
            <a:extLst>
              <a:ext uri="{FF2B5EF4-FFF2-40B4-BE49-F238E27FC236}">
                <a16:creationId xmlns:a16="http://schemas.microsoft.com/office/drawing/2014/main" id="{A1A86749-2531-5721-C34B-9D72401E5A56}"/>
              </a:ext>
            </a:extLst>
          </p:cNvPr>
          <p:cNvPicPr>
            <a:picLocks noChangeAspect="1"/>
          </p:cNvPicPr>
          <p:nvPr/>
        </p:nvPicPr>
        <p:blipFill>
          <a:blip r:embed="rId167">
            <a:extLst>
              <a:ext uri="{96DAC541-7B7A-43D3-8B79-37D633B846F1}">
                <asvg:svgBlip xmlns:asvg="http://schemas.microsoft.com/office/drawing/2016/SVG/main" r:embed="rId168"/>
              </a:ext>
            </a:extLst>
          </a:blip>
          <a:stretch>
            <a:fillRect/>
          </a:stretch>
        </p:blipFill>
        <p:spPr>
          <a:xfrm>
            <a:off x="11476046" y="5581777"/>
            <a:ext cx="512932" cy="512932"/>
          </a:xfrm>
          <a:prstGeom prst="rect">
            <a:avLst/>
          </a:prstGeom>
        </p:spPr>
      </p:pic>
      <p:pic>
        <p:nvPicPr>
          <p:cNvPr id="364" name="Graphic 363">
            <a:extLst>
              <a:ext uri="{FF2B5EF4-FFF2-40B4-BE49-F238E27FC236}">
                <a16:creationId xmlns:a16="http://schemas.microsoft.com/office/drawing/2014/main" id="{C15AD244-2484-AB7E-8513-4640D3ABB470}"/>
              </a:ext>
            </a:extLst>
          </p:cNvPr>
          <p:cNvPicPr>
            <a:picLocks noChangeAspect="1"/>
          </p:cNvPicPr>
          <p:nvPr/>
        </p:nvPicPr>
        <p:blipFill>
          <a:blip r:embed="rId147">
            <a:extLst>
              <a:ext uri="{96DAC541-7B7A-43D3-8B79-37D633B846F1}">
                <asvg:svgBlip xmlns:asvg="http://schemas.microsoft.com/office/drawing/2016/SVG/main" r:embed="rId148"/>
              </a:ext>
            </a:extLst>
          </a:blip>
          <a:stretch>
            <a:fillRect/>
          </a:stretch>
        </p:blipFill>
        <p:spPr>
          <a:xfrm>
            <a:off x="1589509" y="6328711"/>
            <a:ext cx="512932" cy="512932"/>
          </a:xfrm>
          <a:prstGeom prst="rect">
            <a:avLst/>
          </a:prstGeom>
        </p:spPr>
      </p:pic>
      <p:pic>
        <p:nvPicPr>
          <p:cNvPr id="366" name="Graphic 365">
            <a:extLst>
              <a:ext uri="{FF2B5EF4-FFF2-40B4-BE49-F238E27FC236}">
                <a16:creationId xmlns:a16="http://schemas.microsoft.com/office/drawing/2014/main" id="{4DF91870-B8F6-FC14-C79F-5218AC03ACC0}"/>
              </a:ext>
            </a:extLst>
          </p:cNvPr>
          <p:cNvPicPr>
            <a:picLocks noChangeAspect="1"/>
          </p:cNvPicPr>
          <p:nvPr/>
        </p:nvPicPr>
        <p:blipFill>
          <a:blip r:embed="rId169">
            <a:extLst>
              <a:ext uri="{96DAC541-7B7A-43D3-8B79-37D633B846F1}">
                <asvg:svgBlip xmlns:asvg="http://schemas.microsoft.com/office/drawing/2016/SVG/main" r:embed="rId170"/>
              </a:ext>
            </a:extLst>
          </a:blip>
          <a:stretch>
            <a:fillRect/>
          </a:stretch>
        </p:blipFill>
        <p:spPr>
          <a:xfrm>
            <a:off x="2578162" y="6328711"/>
            <a:ext cx="512932" cy="512932"/>
          </a:xfrm>
          <a:prstGeom prst="rect">
            <a:avLst/>
          </a:prstGeom>
        </p:spPr>
      </p:pic>
      <p:pic>
        <p:nvPicPr>
          <p:cNvPr id="368" name="Graphic 367">
            <a:extLst>
              <a:ext uri="{FF2B5EF4-FFF2-40B4-BE49-F238E27FC236}">
                <a16:creationId xmlns:a16="http://schemas.microsoft.com/office/drawing/2014/main" id="{3488EEC3-8656-6AB5-869F-AF83AD24B135}"/>
              </a:ext>
            </a:extLst>
          </p:cNvPr>
          <p:cNvPicPr>
            <a:picLocks noChangeAspect="1"/>
          </p:cNvPicPr>
          <p:nvPr/>
        </p:nvPicPr>
        <p:blipFill>
          <a:blip r:embed="rId171">
            <a:extLst>
              <a:ext uri="{96DAC541-7B7A-43D3-8B79-37D633B846F1}">
                <asvg:svgBlip xmlns:asvg="http://schemas.microsoft.com/office/drawing/2016/SVG/main" r:embed="rId172"/>
              </a:ext>
            </a:extLst>
          </a:blip>
          <a:stretch>
            <a:fillRect/>
          </a:stretch>
        </p:blipFill>
        <p:spPr>
          <a:xfrm>
            <a:off x="3566815" y="6328711"/>
            <a:ext cx="512932" cy="512932"/>
          </a:xfrm>
          <a:prstGeom prst="rect">
            <a:avLst/>
          </a:prstGeom>
        </p:spPr>
      </p:pic>
      <p:pic>
        <p:nvPicPr>
          <p:cNvPr id="370" name="Graphic 369">
            <a:extLst>
              <a:ext uri="{FF2B5EF4-FFF2-40B4-BE49-F238E27FC236}">
                <a16:creationId xmlns:a16="http://schemas.microsoft.com/office/drawing/2014/main" id="{FFF5E30A-D66F-2C68-6825-E3F337E7363A}"/>
              </a:ext>
            </a:extLst>
          </p:cNvPr>
          <p:cNvPicPr>
            <a:picLocks noChangeAspect="1"/>
          </p:cNvPicPr>
          <p:nvPr/>
        </p:nvPicPr>
        <p:blipFill>
          <a:blip r:embed="rId173">
            <a:extLst>
              <a:ext uri="{96DAC541-7B7A-43D3-8B79-37D633B846F1}">
                <asvg:svgBlip xmlns:asvg="http://schemas.microsoft.com/office/drawing/2016/SVG/main" r:embed="rId174"/>
              </a:ext>
            </a:extLst>
          </a:blip>
          <a:stretch>
            <a:fillRect/>
          </a:stretch>
        </p:blipFill>
        <p:spPr>
          <a:xfrm>
            <a:off x="4555469" y="6328711"/>
            <a:ext cx="512932" cy="512932"/>
          </a:xfrm>
          <a:prstGeom prst="rect">
            <a:avLst/>
          </a:prstGeom>
        </p:spPr>
      </p:pic>
      <p:pic>
        <p:nvPicPr>
          <p:cNvPr id="372" name="Graphic 371">
            <a:extLst>
              <a:ext uri="{FF2B5EF4-FFF2-40B4-BE49-F238E27FC236}">
                <a16:creationId xmlns:a16="http://schemas.microsoft.com/office/drawing/2014/main" id="{37DC7F61-9229-87AC-EC27-82A2FF466CD5}"/>
              </a:ext>
            </a:extLst>
          </p:cNvPr>
          <p:cNvPicPr>
            <a:picLocks noChangeAspect="1"/>
          </p:cNvPicPr>
          <p:nvPr/>
        </p:nvPicPr>
        <p:blipFill>
          <a:blip r:embed="rId175">
            <a:extLst>
              <a:ext uri="{96DAC541-7B7A-43D3-8B79-37D633B846F1}">
                <asvg:svgBlip xmlns:asvg="http://schemas.microsoft.com/office/drawing/2016/SVG/main" r:embed="rId176"/>
              </a:ext>
            </a:extLst>
          </a:blip>
          <a:stretch>
            <a:fillRect/>
          </a:stretch>
        </p:blipFill>
        <p:spPr>
          <a:xfrm>
            <a:off x="5544122" y="6328711"/>
            <a:ext cx="512932" cy="512932"/>
          </a:xfrm>
          <a:prstGeom prst="rect">
            <a:avLst/>
          </a:prstGeom>
        </p:spPr>
      </p:pic>
      <p:pic>
        <p:nvPicPr>
          <p:cNvPr id="374" name="Graphic 373">
            <a:extLst>
              <a:ext uri="{FF2B5EF4-FFF2-40B4-BE49-F238E27FC236}">
                <a16:creationId xmlns:a16="http://schemas.microsoft.com/office/drawing/2014/main" id="{14C98E09-DE9D-A2CB-3072-6C509009C3F2}"/>
              </a:ext>
            </a:extLst>
          </p:cNvPr>
          <p:cNvPicPr>
            <a:picLocks noChangeAspect="1"/>
          </p:cNvPicPr>
          <p:nvPr/>
        </p:nvPicPr>
        <p:blipFill>
          <a:blip r:embed="rId177">
            <a:extLst>
              <a:ext uri="{96DAC541-7B7A-43D3-8B79-37D633B846F1}">
                <asvg:svgBlip xmlns:asvg="http://schemas.microsoft.com/office/drawing/2016/SVG/main" r:embed="rId178"/>
              </a:ext>
            </a:extLst>
          </a:blip>
          <a:stretch>
            <a:fillRect/>
          </a:stretch>
        </p:blipFill>
        <p:spPr>
          <a:xfrm>
            <a:off x="6532775" y="6328711"/>
            <a:ext cx="512932" cy="512932"/>
          </a:xfrm>
          <a:prstGeom prst="rect">
            <a:avLst/>
          </a:prstGeom>
        </p:spPr>
      </p:pic>
      <p:pic>
        <p:nvPicPr>
          <p:cNvPr id="376" name="Graphic 375">
            <a:extLst>
              <a:ext uri="{FF2B5EF4-FFF2-40B4-BE49-F238E27FC236}">
                <a16:creationId xmlns:a16="http://schemas.microsoft.com/office/drawing/2014/main" id="{F5BBD166-A8D3-0BD2-1C16-990C44C9A478}"/>
              </a:ext>
            </a:extLst>
          </p:cNvPr>
          <p:cNvPicPr>
            <a:picLocks noChangeAspect="1"/>
          </p:cNvPicPr>
          <p:nvPr/>
        </p:nvPicPr>
        <p:blipFill>
          <a:blip r:embed="rId179">
            <a:extLst>
              <a:ext uri="{96DAC541-7B7A-43D3-8B79-37D633B846F1}">
                <asvg:svgBlip xmlns:asvg="http://schemas.microsoft.com/office/drawing/2016/SVG/main" r:embed="rId180"/>
              </a:ext>
            </a:extLst>
          </a:blip>
          <a:stretch>
            <a:fillRect/>
          </a:stretch>
        </p:blipFill>
        <p:spPr>
          <a:xfrm>
            <a:off x="7521429" y="6328711"/>
            <a:ext cx="512932" cy="512932"/>
          </a:xfrm>
          <a:prstGeom prst="rect">
            <a:avLst/>
          </a:prstGeom>
        </p:spPr>
      </p:pic>
      <p:pic>
        <p:nvPicPr>
          <p:cNvPr id="378" name="Graphic 377">
            <a:extLst>
              <a:ext uri="{FF2B5EF4-FFF2-40B4-BE49-F238E27FC236}">
                <a16:creationId xmlns:a16="http://schemas.microsoft.com/office/drawing/2014/main" id="{BD0682D8-02DB-2BD0-35FE-5E2FFBB4E0A5}"/>
              </a:ext>
            </a:extLst>
          </p:cNvPr>
          <p:cNvPicPr>
            <a:picLocks noChangeAspect="1"/>
          </p:cNvPicPr>
          <p:nvPr/>
        </p:nvPicPr>
        <p:blipFill>
          <a:blip r:embed="rId181">
            <a:extLst>
              <a:ext uri="{96DAC541-7B7A-43D3-8B79-37D633B846F1}">
                <asvg:svgBlip xmlns:asvg="http://schemas.microsoft.com/office/drawing/2016/SVG/main" r:embed="rId182"/>
              </a:ext>
            </a:extLst>
          </a:blip>
          <a:stretch>
            <a:fillRect/>
          </a:stretch>
        </p:blipFill>
        <p:spPr>
          <a:xfrm>
            <a:off x="8510082" y="6328711"/>
            <a:ext cx="512932" cy="512932"/>
          </a:xfrm>
          <a:prstGeom prst="rect">
            <a:avLst/>
          </a:prstGeom>
        </p:spPr>
      </p:pic>
      <p:pic>
        <p:nvPicPr>
          <p:cNvPr id="380" name="Graphic 379">
            <a:extLst>
              <a:ext uri="{FF2B5EF4-FFF2-40B4-BE49-F238E27FC236}">
                <a16:creationId xmlns:a16="http://schemas.microsoft.com/office/drawing/2014/main" id="{4276B44D-2060-FB53-837F-7462BE2F4163}"/>
              </a:ext>
            </a:extLst>
          </p:cNvPr>
          <p:cNvPicPr>
            <a:picLocks noChangeAspect="1"/>
          </p:cNvPicPr>
          <p:nvPr/>
        </p:nvPicPr>
        <p:blipFill>
          <a:blip r:embed="rId183">
            <a:extLst>
              <a:ext uri="{96DAC541-7B7A-43D3-8B79-37D633B846F1}">
                <asvg:svgBlip xmlns:asvg="http://schemas.microsoft.com/office/drawing/2016/SVG/main" r:embed="rId184"/>
              </a:ext>
            </a:extLst>
          </a:blip>
          <a:stretch>
            <a:fillRect/>
          </a:stretch>
        </p:blipFill>
        <p:spPr>
          <a:xfrm>
            <a:off x="9498735" y="6328711"/>
            <a:ext cx="512932" cy="512932"/>
          </a:xfrm>
          <a:prstGeom prst="rect">
            <a:avLst/>
          </a:prstGeom>
        </p:spPr>
      </p:pic>
      <p:pic>
        <p:nvPicPr>
          <p:cNvPr id="382" name="Graphic 381">
            <a:extLst>
              <a:ext uri="{FF2B5EF4-FFF2-40B4-BE49-F238E27FC236}">
                <a16:creationId xmlns:a16="http://schemas.microsoft.com/office/drawing/2014/main" id="{37F63BD5-7440-AA20-A8A3-1DBDCEE70DD4}"/>
              </a:ext>
            </a:extLst>
          </p:cNvPr>
          <p:cNvPicPr>
            <a:picLocks noChangeAspect="1"/>
          </p:cNvPicPr>
          <p:nvPr/>
        </p:nvPicPr>
        <p:blipFill>
          <a:blip r:embed="rId185">
            <a:extLst>
              <a:ext uri="{96DAC541-7B7A-43D3-8B79-37D633B846F1}">
                <asvg:svgBlip xmlns:asvg="http://schemas.microsoft.com/office/drawing/2016/SVG/main" r:embed="rId186"/>
              </a:ext>
            </a:extLst>
          </a:blip>
          <a:stretch>
            <a:fillRect/>
          </a:stretch>
        </p:blipFill>
        <p:spPr>
          <a:xfrm>
            <a:off x="10487389" y="6328711"/>
            <a:ext cx="512932" cy="512932"/>
          </a:xfrm>
          <a:prstGeom prst="rect">
            <a:avLst/>
          </a:prstGeom>
        </p:spPr>
      </p:pic>
      <p:pic>
        <p:nvPicPr>
          <p:cNvPr id="384" name="Graphic 383">
            <a:extLst>
              <a:ext uri="{FF2B5EF4-FFF2-40B4-BE49-F238E27FC236}">
                <a16:creationId xmlns:a16="http://schemas.microsoft.com/office/drawing/2014/main" id="{FB9A5BB1-2885-A466-C63F-C3EFF75451E9}"/>
              </a:ext>
            </a:extLst>
          </p:cNvPr>
          <p:cNvPicPr>
            <a:picLocks noChangeAspect="1"/>
          </p:cNvPicPr>
          <p:nvPr/>
        </p:nvPicPr>
        <p:blipFill>
          <a:blip r:embed="rId187">
            <a:extLst>
              <a:ext uri="{96DAC541-7B7A-43D3-8B79-37D633B846F1}">
                <asvg:svgBlip xmlns:asvg="http://schemas.microsoft.com/office/drawing/2016/SVG/main" r:embed="rId188"/>
              </a:ext>
            </a:extLst>
          </a:blip>
          <a:stretch>
            <a:fillRect/>
          </a:stretch>
        </p:blipFill>
        <p:spPr>
          <a:xfrm>
            <a:off x="11476046" y="6328711"/>
            <a:ext cx="512932" cy="512932"/>
          </a:xfrm>
          <a:prstGeom prst="rect">
            <a:avLst/>
          </a:prstGeom>
        </p:spPr>
      </p:pic>
      <p:pic>
        <p:nvPicPr>
          <p:cNvPr id="386" name="Graphic 385">
            <a:extLst>
              <a:ext uri="{FF2B5EF4-FFF2-40B4-BE49-F238E27FC236}">
                <a16:creationId xmlns:a16="http://schemas.microsoft.com/office/drawing/2014/main" id="{AFB684E7-46EF-B41B-1E3F-05B3D1862DA1}"/>
              </a:ext>
            </a:extLst>
          </p:cNvPr>
          <p:cNvPicPr>
            <a:picLocks noChangeAspect="1"/>
          </p:cNvPicPr>
          <p:nvPr/>
        </p:nvPicPr>
        <p:blipFill>
          <a:blip r:embed="rId189">
            <a:extLst>
              <a:ext uri="{96DAC541-7B7A-43D3-8B79-37D633B846F1}">
                <asvg:svgBlip xmlns:asvg="http://schemas.microsoft.com/office/drawing/2016/SVG/main" r:embed="rId190"/>
              </a:ext>
            </a:extLst>
          </a:blip>
          <a:stretch>
            <a:fillRect/>
          </a:stretch>
        </p:blipFill>
        <p:spPr>
          <a:xfrm>
            <a:off x="600855" y="6328711"/>
            <a:ext cx="512932" cy="51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11412"/>
      </p:ext>
    </p:extLst>
  </p:cSld>
  <p:clrMapOvr>
    <a:masterClrMapping/>
  </p:clrMapOvr>
  <p:transition>
    <p:fad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6390-37B3-DB48-781B-361FEB1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Fabric + Power Icons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4BBF1FFE-D340-7650-AA2B-BFEABD44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3710" y="1405030"/>
            <a:ext cx="512932" cy="512932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03714E5-4636-6260-493B-216716C8B3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855" y="1405030"/>
            <a:ext cx="512932" cy="51293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EAAC739-88F9-BE46-AD10-C49823504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46565" y="1405030"/>
            <a:ext cx="512932" cy="512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843C3F9-3198-6791-B261-350E296869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54661" y="1405030"/>
            <a:ext cx="512932" cy="51293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87D1901-0ACF-BC3C-85B6-37739D387D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27516" y="1405030"/>
            <a:ext cx="512932" cy="51293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BF59434-4EDF-0C5D-BBC9-57F435269B7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92275" y="1405030"/>
            <a:ext cx="502464" cy="51293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51C1D3E-763E-2A19-A668-8B56F5FC3DB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100371" y="1405030"/>
            <a:ext cx="512932" cy="51293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6EFB486-11B4-4656-45D4-A2491DAA2E6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173226" y="1405030"/>
            <a:ext cx="512932" cy="51293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0711D84A-D8E4-B950-717C-73C4A98673C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246081" y="1405030"/>
            <a:ext cx="512932" cy="512932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601E9F7-075A-3FFE-E4B4-1BF2AEACFA2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318933" y="1405030"/>
            <a:ext cx="512932" cy="51293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92F4BA2F-CCBB-551D-129B-80FB7652B7AF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819420" y="1405030"/>
            <a:ext cx="512932" cy="5129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08B89B7-EB28-8FAA-CB06-F77DC9319EDD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00856" y="3018007"/>
            <a:ext cx="518416" cy="51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8389"/>
      </p:ext>
    </p:extLst>
  </p:cSld>
  <p:clrMapOvr>
    <a:masterClrMapping/>
  </p:clrMapOvr>
  <p:transition>
    <p:fad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94A9836-0809-FAED-9D6D-03AEE3A5C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347" y="1689371"/>
            <a:ext cx="562153" cy="57971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695088E-55E7-C4D5-5E0F-EE3A4EDCAD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7347" y="2589835"/>
            <a:ext cx="562153" cy="57971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6314308E-4226-4204-3246-3ECF6D29B2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7347" y="4627531"/>
            <a:ext cx="562153" cy="57971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2AB7BE0-1095-AA52-5036-9D14B193E7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15570" y="1689371"/>
            <a:ext cx="562153" cy="5797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C43F954-ED75-2D06-F762-97F248F0CA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815570" y="4627531"/>
            <a:ext cx="562153" cy="579719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A16AA78B-0636-FE93-EF67-3EF00010F0F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815570" y="2589835"/>
            <a:ext cx="562153" cy="57971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6427295C-2219-3319-DCC8-98D36C0D9EF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779302" y="3604069"/>
            <a:ext cx="562153" cy="579719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051C2925-1E64-BC80-5949-551AA2B25A7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408112" y="1689371"/>
            <a:ext cx="562153" cy="579719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48EDDE1C-9BB0-73F0-3CD0-E630BFEB911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408112" y="4627531"/>
            <a:ext cx="562153" cy="579719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7341535B-C8D6-1CC7-7285-91965CC40E7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925181" y="4627531"/>
            <a:ext cx="562153" cy="579719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6931BFD2-8172-4A51-EFC7-8C022A7AB16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408112" y="2589835"/>
            <a:ext cx="562153" cy="57971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25ADB0BC-D2F6-C816-A7C4-C81AD1BA0B13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3371845" y="3598294"/>
            <a:ext cx="562153" cy="579719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21C7C26-B537-6567-A29C-FC37F4B7A478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20346" y="5587766"/>
            <a:ext cx="562153" cy="579719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CC893BE9-57D4-8556-4013-58D3CC7D0C1B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888913" y="3532504"/>
            <a:ext cx="562153" cy="579719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58A8955B-E6A3-26AA-56E7-AC21ED0ECF4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925181" y="2607402"/>
            <a:ext cx="562153" cy="562153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049EB1BF-491B-FF1B-9A1F-95CC18E82ACC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4925182" y="1829910"/>
            <a:ext cx="421614" cy="439181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E3B49D52-EDB1-89D9-E789-61128BCDFCA6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553991" y="4627531"/>
            <a:ext cx="562153" cy="579719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E01DAB14-0485-B6B9-8900-81F616301019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6553991" y="1689371"/>
            <a:ext cx="562153" cy="579719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BFD0EEE9-2101-E103-8EEA-2787F19BC776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6553991" y="2589835"/>
            <a:ext cx="562153" cy="579719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7E4A2639-C4CE-977B-0824-87B963A2D858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6517723" y="3535014"/>
            <a:ext cx="562153" cy="579719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363BB206-290F-4829-C31C-119080E9C02B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8255130" y="4627531"/>
            <a:ext cx="562153" cy="579719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82280CE7-E4AF-EA1B-761A-88D25E6AF252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8255130" y="1689371"/>
            <a:ext cx="562153" cy="579719"/>
          </a:xfrm>
          <a:prstGeom prst="rect">
            <a:avLst/>
          </a:prstGeom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CD4C0521-80B0-4528-BA30-E5012BEF6248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8255130" y="2589835"/>
            <a:ext cx="562153" cy="579719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7B583107-EC00-3582-802B-D94A8A5DBC92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8218862" y="3535014"/>
            <a:ext cx="562153" cy="579719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A89B9E7A-CA19-C6CF-90CD-8A8658AB2CAE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9754638" y="4645097"/>
            <a:ext cx="562153" cy="562153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64D48D67-0289-6FCA-CA0E-BF7B03D93312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9754638" y="1689371"/>
            <a:ext cx="562153" cy="579719"/>
          </a:xfrm>
          <a:prstGeom prst="rect">
            <a:avLst/>
          </a:prstGeom>
        </p:spPr>
      </p:pic>
      <p:pic>
        <p:nvPicPr>
          <p:cNvPr id="55" name="Graphic 54">
            <a:extLst>
              <a:ext uri="{FF2B5EF4-FFF2-40B4-BE49-F238E27FC236}">
                <a16:creationId xmlns:a16="http://schemas.microsoft.com/office/drawing/2014/main" id="{6D8CEA06-5645-8723-ACB5-1F80C75E4924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9754638" y="2589835"/>
            <a:ext cx="562153" cy="579719"/>
          </a:xfrm>
          <a:prstGeom prst="rect">
            <a:avLst/>
          </a:prstGeom>
        </p:spPr>
      </p:pic>
      <p:pic>
        <p:nvPicPr>
          <p:cNvPr id="57" name="Graphic 56">
            <a:extLst>
              <a:ext uri="{FF2B5EF4-FFF2-40B4-BE49-F238E27FC236}">
                <a16:creationId xmlns:a16="http://schemas.microsoft.com/office/drawing/2014/main" id="{F7B97815-5E26-12A3-8BC8-A331CB0EAF70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9718370" y="3511105"/>
            <a:ext cx="562153" cy="579719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7496EB25-6430-249E-AF54-CEBB8B3AEA0B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10974484" y="4627531"/>
            <a:ext cx="562153" cy="579719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8FC57379-D9A6-7FBE-4789-DB84B53EB0B6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10974484" y="1689371"/>
            <a:ext cx="562153" cy="579719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002AB274-EAEE-12F5-436A-9E1D5461BFAA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10974484" y="2589835"/>
            <a:ext cx="562153" cy="579719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8CFEF587-5E09-536B-C307-AD4E340AAA1D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10938216" y="3507866"/>
            <a:ext cx="562153" cy="579719"/>
          </a:xfrm>
          <a:prstGeom prst="rect">
            <a:avLst/>
          </a:prstGeom>
        </p:spPr>
      </p:pic>
      <p:pic>
        <p:nvPicPr>
          <p:cNvPr id="67" name="Graphic 66">
            <a:extLst>
              <a:ext uri="{FF2B5EF4-FFF2-40B4-BE49-F238E27FC236}">
                <a16:creationId xmlns:a16="http://schemas.microsoft.com/office/drawing/2014/main" id="{A1D9B820-4B21-4BA5-151F-96C7C046CB3B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221079" y="3684862"/>
            <a:ext cx="562153" cy="562153"/>
          </a:xfrm>
          <a:prstGeom prst="rect">
            <a:avLst/>
          </a:prstGeom>
        </p:spPr>
      </p:pic>
      <p:sp>
        <p:nvSpPr>
          <p:cNvPr id="68" name="Title 67">
            <a:extLst>
              <a:ext uri="{FF2B5EF4-FFF2-40B4-BE49-F238E27FC236}">
                <a16:creationId xmlns:a16="http://schemas.microsoft.com/office/drawing/2014/main" id="{7AD3C06D-B3EC-70D1-232E-E65FB2A23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Fabric Icon buttons</a:t>
            </a:r>
          </a:p>
        </p:txBody>
      </p:sp>
    </p:spTree>
    <p:extLst>
      <p:ext uri="{BB962C8B-B14F-4D97-AF65-F5344CB8AC3E}">
        <p14:creationId xmlns:p14="http://schemas.microsoft.com/office/powerpoint/2010/main" val="4254448271"/>
      </p:ext>
    </p:extLst>
  </p:cSld>
  <p:clrMapOvr>
    <a:masterClrMapping/>
  </p:clrMapOvr>
  <p:transition>
    <p:fad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D81D-A38C-9562-4DEF-9D9E1150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Misc</a:t>
            </a:r>
            <a:r>
              <a:rPr lang="en-US"/>
              <a:t>	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DF4D768-0DA3-2E17-4A91-32D296FCE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782" y="2525800"/>
            <a:ext cx="971462" cy="971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A0264E-2912-5FBE-7402-4CD7DD2D4F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99" r="28213" b="26923"/>
          <a:stretch/>
        </p:blipFill>
        <p:spPr>
          <a:xfrm>
            <a:off x="609491" y="1632055"/>
            <a:ext cx="476937" cy="512932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FE74EC2B-BEA1-5A76-D194-29329EB54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746" y="554256"/>
            <a:ext cx="8785787" cy="245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800BB1-0700-A04B-CB2C-03ECF6F94A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34562" y="3011531"/>
            <a:ext cx="512932" cy="41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213100"/>
      </p:ext>
    </p:extLst>
  </p:cSld>
  <p:clrMapOvr>
    <a:masterClrMapping/>
  </p:clrMapOvr>
  <p:transition>
    <p:fad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13136-D24C-7179-7EBB-70C86F719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ACB190F1-1C74-8FC4-2802-1706CD6E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 Files in GIT Repository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1DFC1CA2-6BC8-52A7-1F1A-1A99EE805E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ALM strategy with CI/CD based on item definition files</a:t>
            </a:r>
          </a:p>
          <a:p>
            <a:pPr lvl="1"/>
            <a:r>
              <a:rPr lang="en-US" dirty="0"/>
              <a:t>Fabric automatically serializes workspace items into set of item definition files</a:t>
            </a:r>
          </a:p>
          <a:p>
            <a:pPr lvl="1"/>
            <a:r>
              <a:rPr lang="en-US" dirty="0"/>
              <a:t>Each type of workspace item defines the set of files that constitutes a valid item definition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1288A8-70DC-8CCA-910B-6A80B06991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3" r="10471"/>
          <a:stretch/>
        </p:blipFill>
        <p:spPr>
          <a:xfrm>
            <a:off x="5893184" y="2728400"/>
            <a:ext cx="3195809" cy="83389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3CF972-F017-6CF1-B9B8-AAB03D5F48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7" r="9720"/>
          <a:stretch/>
        </p:blipFill>
        <p:spPr>
          <a:xfrm>
            <a:off x="5893184" y="6045811"/>
            <a:ext cx="3206888" cy="80947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BD6B7-461A-F39C-7209-0083CEE35D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0988"/>
          <a:stretch/>
        </p:blipFill>
        <p:spPr>
          <a:xfrm>
            <a:off x="5893184" y="4920236"/>
            <a:ext cx="3195787" cy="105370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8BEADB-F3E5-C808-739D-7107E25F3A6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9671"/>
          <a:stretch/>
        </p:blipFill>
        <p:spPr>
          <a:xfrm>
            <a:off x="5893183" y="3634161"/>
            <a:ext cx="3195796" cy="121420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9D02D1E-FBD3-1505-AF4C-BABF6637E53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6314" t="22433" r="39186"/>
          <a:stretch/>
        </p:blipFill>
        <p:spPr>
          <a:xfrm>
            <a:off x="915843" y="2688721"/>
            <a:ext cx="3062646" cy="251895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A695D2-4D41-887A-AFA7-63434AC6E856}"/>
              </a:ext>
            </a:extLst>
          </p:cNvPr>
          <p:cNvCxnSpPr>
            <a:cxnSpLocks/>
          </p:cNvCxnSpPr>
          <p:nvPr/>
        </p:nvCxnSpPr>
        <p:spPr>
          <a:xfrm flipV="1">
            <a:off x="3349471" y="3131256"/>
            <a:ext cx="2426365" cy="879367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EDB9A32-0942-B2DA-AA9D-88495102A2D0}"/>
              </a:ext>
            </a:extLst>
          </p:cNvPr>
          <p:cNvCxnSpPr>
            <a:cxnSpLocks/>
          </p:cNvCxnSpPr>
          <p:nvPr/>
        </p:nvCxnSpPr>
        <p:spPr>
          <a:xfrm flipV="1">
            <a:off x="3209377" y="3987874"/>
            <a:ext cx="2543711" cy="376495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B680AC0-940C-AFE7-3E37-6A603A31C5FC}"/>
              </a:ext>
            </a:extLst>
          </p:cNvPr>
          <p:cNvCxnSpPr>
            <a:cxnSpLocks/>
          </p:cNvCxnSpPr>
          <p:nvPr/>
        </p:nvCxnSpPr>
        <p:spPr>
          <a:xfrm>
            <a:off x="3638325" y="4736978"/>
            <a:ext cx="2114763" cy="501201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ED982F5-9662-7526-181D-91D3CBA9B342}"/>
              </a:ext>
            </a:extLst>
          </p:cNvPr>
          <p:cNvCxnSpPr>
            <a:cxnSpLocks/>
          </p:cNvCxnSpPr>
          <p:nvPr/>
        </p:nvCxnSpPr>
        <p:spPr>
          <a:xfrm>
            <a:off x="2447166" y="5093622"/>
            <a:ext cx="3305922" cy="1145132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21468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45C0C-1710-1766-2DF7-196D953A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Set of Workspace Items to Solution Folder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B60AB-FCA0-6AE2-4F98-D52FA05530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8" y="1217607"/>
            <a:ext cx="11604521" cy="4662815"/>
          </a:xfrm>
        </p:spPr>
        <p:txBody>
          <a:bodyPr/>
          <a:lstStyle/>
          <a:p>
            <a:r>
              <a:rPr lang="en-US" dirty="0"/>
              <a:t>Source of truth for Fabric solution needs to be persisted as set of files in source control</a:t>
            </a:r>
          </a:p>
          <a:p>
            <a:pPr lvl="1"/>
            <a:r>
              <a:rPr lang="en-US" dirty="0"/>
              <a:t>Item definition files must be saved into source control repository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Export contains item definition files</a:t>
            </a:r>
          </a:p>
          <a:p>
            <a:pPr lvl="1"/>
            <a:r>
              <a:rPr lang="en-US" dirty="0"/>
              <a:t>Export contains whatever extra metadata required to recreate solution in target workspace</a:t>
            </a:r>
          </a:p>
          <a:p>
            <a:pPr lvl="1"/>
            <a:r>
              <a:rPr lang="en-US" dirty="0"/>
              <a:t>Extra metadata required for workspace and workspace item properties, item Ids, shortcuts and connections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A1DDBC-2A30-0C33-778C-C0DFBCDEFCA0}"/>
              </a:ext>
            </a:extLst>
          </p:cNvPr>
          <p:cNvGrpSpPr/>
          <p:nvPr/>
        </p:nvGrpSpPr>
        <p:grpSpPr>
          <a:xfrm>
            <a:off x="1044658" y="2245056"/>
            <a:ext cx="1417478" cy="1231867"/>
            <a:chOff x="883076" y="1526449"/>
            <a:chExt cx="1562529" cy="13579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2B145FB-FDDB-0611-67E9-EC764DE46232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48CEB62-398B-2313-C1B0-27FCB50F5562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8BD6041-8DD0-7CAA-9827-1573C2553D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528D53D-9C61-9A32-3519-36FDD467B88C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5F5CACB-7ED9-E5AE-2C51-96DE2EE1D802}"/>
              </a:ext>
            </a:extLst>
          </p:cNvPr>
          <p:cNvGrpSpPr/>
          <p:nvPr/>
        </p:nvGrpSpPr>
        <p:grpSpPr>
          <a:xfrm>
            <a:off x="2574985" y="2377798"/>
            <a:ext cx="4948822" cy="1145939"/>
            <a:chOff x="2558540" y="3497262"/>
            <a:chExt cx="4948822" cy="1145939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A373ACD-000C-4BEE-BAE2-E3ACF3E131DA}"/>
                </a:ext>
              </a:extLst>
            </p:cNvPr>
            <p:cNvGrpSpPr/>
            <p:nvPr/>
          </p:nvGrpSpPr>
          <p:grpSpPr>
            <a:xfrm>
              <a:off x="5320769" y="3497262"/>
              <a:ext cx="2186593" cy="1145939"/>
              <a:chOff x="888963" y="5584565"/>
              <a:chExt cx="1875019" cy="982651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687668B2-8503-068F-A631-E5B95D9D5C6F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C206120-A4FA-E898-D230-3E6584034583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Packaged Solution Folder</a:t>
                  </a:r>
                </a:p>
              </p:txBody>
            </p: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F17660ED-B97B-51B8-9785-5EEC9761A6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243E62E1-E79A-8620-E2F3-B9FA2D7902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131" y="5792870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8CE1ABA-664F-8C5A-8916-38B3CE43C614}"/>
                </a:ext>
              </a:extLst>
            </p:cNvPr>
            <p:cNvGrpSpPr/>
            <p:nvPr/>
          </p:nvGrpSpPr>
          <p:grpSpPr>
            <a:xfrm>
              <a:off x="2558540" y="3560172"/>
              <a:ext cx="2686938" cy="903634"/>
              <a:chOff x="2648405" y="1736463"/>
              <a:chExt cx="2686938" cy="903634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98C3378B-25AA-034A-DFD8-56428D71857A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13" name="Arrow: Right 12">
                <a:extLst>
                  <a:ext uri="{FF2B5EF4-FFF2-40B4-BE49-F238E27FC236}">
                    <a16:creationId xmlns:a16="http://schemas.microsoft.com/office/drawing/2014/main" id="{AAE8D9FA-C5A6-9CA3-FC4E-BEFFEF7ACD89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" name="Arrow: Right 13">
                <a:extLst>
                  <a:ext uri="{FF2B5EF4-FFF2-40B4-BE49-F238E27FC236}">
                    <a16:creationId xmlns:a16="http://schemas.microsoft.com/office/drawing/2014/main" id="{7AF5B965-EC98-EC0A-4A52-EA55E93DD488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444C38A-4150-3093-1F00-264955F18C71}"/>
              </a:ext>
            </a:extLst>
          </p:cNvPr>
          <p:cNvGrpSpPr/>
          <p:nvPr/>
        </p:nvGrpSpPr>
        <p:grpSpPr>
          <a:xfrm>
            <a:off x="7589048" y="2434344"/>
            <a:ext cx="4098012" cy="935473"/>
            <a:chOff x="7572603" y="3553808"/>
            <a:chExt cx="4098012" cy="935473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242B4B1A-ED2A-5576-E01C-C530FA0FDF78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2FAB805-1C0F-0C01-9AC1-3EE01289186D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CDE81BB9-D217-F503-9CE7-743C04CBEC4A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23" name="Arrow: Right 22">
                <a:extLst>
                  <a:ext uri="{FF2B5EF4-FFF2-40B4-BE49-F238E27FC236}">
                    <a16:creationId xmlns:a16="http://schemas.microsoft.com/office/drawing/2014/main" id="{EC9B1D67-C39A-3F8C-AF88-C77DB004A4A6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" name="Arrow: Right 23">
                <a:extLst>
                  <a:ext uri="{FF2B5EF4-FFF2-40B4-BE49-F238E27FC236}">
                    <a16:creationId xmlns:a16="http://schemas.microsoft.com/office/drawing/2014/main" id="{C6283A3C-4BE5-1200-1632-720994B6FCD6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74905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bric Theme">
  <a:themeElements>
    <a:clrScheme name="Custom 2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0045D6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3AD2D799A0384499DFA8618B2D06C3" ma:contentTypeVersion="19" ma:contentTypeDescription="Create a new document." ma:contentTypeScope="" ma:versionID="4ad8bb11041bccc4900be347311affd5">
  <xsd:schema xmlns:xsd="http://www.w3.org/2001/XMLSchema" xmlns:xs="http://www.w3.org/2001/XMLSchema" xmlns:p="http://schemas.microsoft.com/office/2006/metadata/properties" xmlns:ns1="http://schemas.microsoft.com/sharepoint/v3" xmlns:ns3="3c10a0e8-556e-4c2d-9121-1181542ea83c" xmlns:ns4="91f22b01-9196-48cc-8d58-ee179122dd75" targetNamespace="http://schemas.microsoft.com/office/2006/metadata/properties" ma:root="true" ma:fieldsID="55cc422832b79ebb748bec44d447ca3b" ns1:_="" ns3:_="" ns4:_="">
    <xsd:import namespace="http://schemas.microsoft.com/sharepoint/v3"/>
    <xsd:import namespace="3c10a0e8-556e-4c2d-9121-1181542ea83c"/>
    <xsd:import namespace="91f22b01-9196-48cc-8d58-ee179122dd7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CR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10a0e8-556e-4c2d-9121-1181542ea8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6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f22b01-9196-48cc-8d58-ee179122dd7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activity xmlns="3c10a0e8-556e-4c2d-9121-1181542ea83c" xsi:nil="true"/>
  </documentManagement>
</p:properties>
</file>

<file path=customXml/itemProps1.xml><?xml version="1.0" encoding="utf-8"?>
<ds:datastoreItem xmlns:ds="http://schemas.openxmlformats.org/officeDocument/2006/customXml" ds:itemID="{C2411704-DA91-4A2A-81D1-00044852D0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c10a0e8-556e-4c2d-9121-1181542ea83c"/>
    <ds:schemaRef ds:uri="91f22b01-9196-48cc-8d58-ee179122dd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sharepoint/v3"/>
    <ds:schemaRef ds:uri="http://purl.org/dc/terms/"/>
    <ds:schemaRef ds:uri="http://schemas.microsoft.com/office/2006/metadata/properties"/>
    <ds:schemaRef ds:uri="3c10a0e8-556e-4c2d-9121-1181542ea83c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1f22b01-9196-48cc-8d58-ee179122dd75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22473</TotalTime>
  <Words>3819</Words>
  <Application>Microsoft Office PowerPoint</Application>
  <PresentationFormat>Custom</PresentationFormat>
  <Paragraphs>851</Paragraphs>
  <Slides>89</Slides>
  <Notes>15</Notes>
  <HiddenSlides>7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7" baseType="lpstr">
      <vt:lpstr>Arial</vt:lpstr>
      <vt:lpstr>Arial Black</vt:lpstr>
      <vt:lpstr>Lucida Console</vt:lpstr>
      <vt:lpstr>Segoe UI</vt:lpstr>
      <vt:lpstr>Segoe UI Light</vt:lpstr>
      <vt:lpstr>Segoe UI Semibold</vt:lpstr>
      <vt:lpstr>Wingdings</vt:lpstr>
      <vt:lpstr>Fabric Theme</vt:lpstr>
      <vt:lpstr>Automating Fabric Solution Deployment Guidance and Best Practices with CI/CD for Deploying and Updating Fabric Solutions</vt:lpstr>
      <vt:lpstr>Agenda</vt:lpstr>
      <vt:lpstr>Workspaces with Sample Fabric Solution Scenarios</vt:lpstr>
      <vt:lpstr>Workspace Item Types</vt:lpstr>
      <vt:lpstr>Programming with Fabric Item Definitions</vt:lpstr>
      <vt:lpstr>Developing a Custom API-driven Pipeline</vt:lpstr>
      <vt:lpstr>First Motivation for Custom API-driven Pipelines</vt:lpstr>
      <vt:lpstr>Second Motivation for Custom API-driven Pipelines</vt:lpstr>
      <vt:lpstr>Exporting a Set of Workspace Items to Solution Folder </vt:lpstr>
      <vt:lpstr>Options for API-driven Solution Deployment</vt:lpstr>
      <vt:lpstr>Connecting Fabric Workspace to GIT Repositories</vt:lpstr>
      <vt:lpstr>Staged Deployment High-level Diagram</vt:lpstr>
      <vt:lpstr>Agenda</vt:lpstr>
      <vt:lpstr>The FabricSolutionDeployment Developer Sample</vt:lpstr>
      <vt:lpstr>Assumptions for FabricSolutionDeployment Sample </vt:lpstr>
      <vt:lpstr>Item Definition Files </vt:lpstr>
      <vt:lpstr>Passing Item Definitions to the Create Item API</vt:lpstr>
      <vt:lpstr>Deploy the Power BI Solution</vt:lpstr>
      <vt:lpstr>Creating Semantic Model using CreateItem</vt:lpstr>
      <vt:lpstr>Preparing the Semantic Model After Creation</vt:lpstr>
      <vt:lpstr>Exporting Custom Power BI Solution</vt:lpstr>
      <vt:lpstr>Deploy the Notebook Solution</vt:lpstr>
      <vt:lpstr>Sequence of Deployment Steps in Notebook Solution</vt:lpstr>
      <vt:lpstr>Using Spark Jobs to Create Lakehouse Tables</vt:lpstr>
      <vt:lpstr>Lakehouse Properties</vt:lpstr>
      <vt:lpstr>Creating Semantic Models on Lakehouse Tables</vt:lpstr>
      <vt:lpstr>Deploy Shortcut Solution</vt:lpstr>
      <vt:lpstr>Shortcut Solution Post Deployment</vt:lpstr>
      <vt:lpstr>OneLake Shortcut Fundamentals</vt:lpstr>
      <vt:lpstr>Deploy the Data Pipeline Solution</vt:lpstr>
      <vt:lpstr>Data Pipeline Solution Post Deployment</vt:lpstr>
      <vt:lpstr>Agenda</vt:lpstr>
      <vt:lpstr>Understanding Workspace Item Dependencies</vt:lpstr>
      <vt:lpstr>Creating Workspace Items with Dependencies</vt:lpstr>
      <vt:lpstr>This deployment result IS NOT what you want</vt:lpstr>
      <vt:lpstr>Deployment by Cloning Items from Source Workspace</vt:lpstr>
      <vt:lpstr>Performing Id Substitution with notebook-content.py</vt:lpstr>
      <vt:lpstr>Challenge of Managing Connections at Workspace Scope</vt:lpstr>
      <vt:lpstr>Using a Naing Convention for Managing Connections</vt:lpstr>
      <vt:lpstr>Parameterizing Datasource Paths</vt:lpstr>
      <vt:lpstr>Agenda</vt:lpstr>
      <vt:lpstr>Parameterizing Datasources in Staged Deployment</vt:lpstr>
      <vt:lpstr>Designing a Source Workspace for a Fabric Solution</vt:lpstr>
      <vt:lpstr>Parameterizing Customer Data and Datasource Paths</vt:lpstr>
      <vt:lpstr>Sample Data Used in FabricSolutionDeployment</vt:lpstr>
      <vt:lpstr>Where Do Datasource Paths Live in a Solution</vt:lpstr>
      <vt:lpstr>Deployment Parameters</vt:lpstr>
      <vt:lpstr>Where's the Data Path in an Imported Semantic Model</vt:lpstr>
      <vt:lpstr>PowerPoint Presentation</vt:lpstr>
      <vt:lpstr>Exporting Custom Notebook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Adventure Works Sample Data</vt:lpstr>
      <vt:lpstr>Contoso Sample Data</vt:lpstr>
      <vt:lpstr>Fabrikam Sample Data</vt:lpstr>
      <vt:lpstr>Northwind Sample Data</vt:lpstr>
      <vt:lpstr>Wingtip Toys Sample Data</vt:lpstr>
      <vt:lpstr>Seamark Farms  Sample Data</vt:lpstr>
      <vt:lpstr>Agenda</vt:lpstr>
      <vt:lpstr>Deploy Solution from Source Workspace</vt:lpstr>
      <vt:lpstr>Recreating Source Workspace Connections</vt:lpstr>
      <vt:lpstr>Agenda</vt:lpstr>
      <vt:lpstr>Exporting for Fabric Solution Deployment</vt:lpstr>
      <vt:lpstr>Agenda</vt:lpstr>
      <vt:lpstr>Connecting Fabric Workspace to GIT Repositories</vt:lpstr>
      <vt:lpstr>Connecting Fabric Workspace to GIT Repositories</vt:lpstr>
      <vt:lpstr>Feature Workspaces</vt:lpstr>
      <vt:lpstr> Workspace settings for Git Integration</vt:lpstr>
      <vt:lpstr>Fabric GIT APIs</vt:lpstr>
      <vt:lpstr>Item Definitions maintained inside Git-enabled Repository</vt:lpstr>
      <vt:lpstr>Agenda</vt:lpstr>
      <vt:lpstr>Staged Deployment for Enterprise Scenario</vt:lpstr>
      <vt:lpstr>Parameterizing Datasources in Staged Deployment</vt:lpstr>
      <vt:lpstr>Dev Environment Data </vt:lpstr>
      <vt:lpstr>Test Environment Data</vt:lpstr>
      <vt:lpstr>Prod Environment Data</vt:lpstr>
      <vt:lpstr>Staged Deployment for Multitenant Scenario</vt:lpstr>
      <vt:lpstr>Summary</vt:lpstr>
      <vt:lpstr>Data icons</vt:lpstr>
      <vt:lpstr>Compute + App Service icons</vt:lpstr>
      <vt:lpstr>DevOps (CI/CD + Monitoring) icons</vt:lpstr>
      <vt:lpstr>Azure General icons</vt:lpstr>
      <vt:lpstr>Fabric + Power Icons</vt:lpstr>
      <vt:lpstr>Fabric Icon buttons</vt:lpstr>
      <vt:lpstr>Misc </vt:lpstr>
      <vt:lpstr>Item Definition Files in GIT Repository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117</cp:revision>
  <cp:lastPrinted>2019-05-02T20:11:39Z</cp:lastPrinted>
  <dcterms:created xsi:type="dcterms:W3CDTF">2018-09-21T01:16:59Z</dcterms:created>
  <dcterms:modified xsi:type="dcterms:W3CDTF">2025-03-05T15:57:15Z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0x010100B63AD2D799A0384499DFA8618B2D06C3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2021-11-16T15:21:41Z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9942a4e6-ac4e-4ace-9fe2-0b1ceecd1d50</vt:lpwstr>
  </property>
  <property fmtid="{D5CDD505-2E9C-101B-9397-08002B2CF9AE}" pid="18" name="MSIP_Label_87867195-f2b8-4ac2-b0b6-6bb73cb33afc_ContentBits">
    <vt:lpwstr>0</vt:lpwstr>
  </property>
</Properties>
</file>

<file path=docProps/thumbnail.jpeg>
</file>